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1"/>
  </p:notesMasterIdLst>
  <p:handoutMasterIdLst>
    <p:handoutMasterId r:id="rId32"/>
  </p:handoutMasterIdLst>
  <p:sldIdLst>
    <p:sldId id="256" r:id="rId2"/>
    <p:sldId id="271" r:id="rId3"/>
    <p:sldId id="257"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90" r:id="rId21"/>
    <p:sldId id="291" r:id="rId22"/>
    <p:sldId id="292" r:id="rId23"/>
    <p:sldId id="293" r:id="rId24"/>
    <p:sldId id="294" r:id="rId25"/>
    <p:sldId id="295" r:id="rId26"/>
    <p:sldId id="296" r:id="rId27"/>
    <p:sldId id="297" r:id="rId28"/>
    <p:sldId id="298" r:id="rId29"/>
    <p:sldId id="270" r:id="rId30"/>
  </p:sldIdLst>
  <p:sldSz cx="9144000" cy="6858000" type="screen4x3"/>
  <p:notesSz cx="7099300" cy="10234613"/>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fesme2" initials="E" lastIdx="1" clrIdx="0">
    <p:extLst>
      <p:ext uri="{19B8F6BF-5375-455C-9EA6-DF929625EA0E}">
        <p15:presenceInfo xmlns:p15="http://schemas.microsoft.com/office/powerpoint/2012/main" userId="Efesme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3BA0E5"/>
    <a:srgbClr val="FFFF00"/>
    <a:srgbClr val="F88608"/>
    <a:srgbClr val="CCCC00"/>
    <a:srgbClr val="FBF5A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02" autoAdjust="0"/>
    <p:restoredTop sz="94617" autoAdjust="0"/>
  </p:normalViewPr>
  <p:slideViewPr>
    <p:cSldViewPr>
      <p:cViewPr varScale="1">
        <p:scale>
          <a:sx n="71" d="100"/>
          <a:sy n="71" d="100"/>
        </p:scale>
        <p:origin x="13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Serie 1</c:v>
                </c:pt>
              </c:strCache>
            </c:strRef>
          </c:tx>
          <c:spPr>
            <a:solidFill>
              <a:schemeClr val="accent1"/>
            </a:solidFill>
            <a:ln>
              <a:noFill/>
            </a:ln>
            <a:effectLst/>
          </c:spPr>
          <c:invertIfNegative val="0"/>
          <c:cat>
            <c:strRef>
              <c:f>Foglio1!$A$2:$A$9</c:f>
              <c:strCache>
                <c:ptCount val="8"/>
                <c:pt idx="0">
                  <c:v>Greece</c:v>
                </c:pt>
                <c:pt idx="1">
                  <c:v>Spain</c:v>
                </c:pt>
                <c:pt idx="2">
                  <c:v>Switzerland</c:v>
                </c:pt>
                <c:pt idx="3">
                  <c:v>Italy</c:v>
                </c:pt>
                <c:pt idx="4">
                  <c:v>Germany</c:v>
                </c:pt>
                <c:pt idx="5">
                  <c:v>France</c:v>
                </c:pt>
                <c:pt idx="6">
                  <c:v>United Kingdom</c:v>
                </c:pt>
                <c:pt idx="7">
                  <c:v>Russian Federation</c:v>
                </c:pt>
              </c:strCache>
            </c:strRef>
          </c:cat>
          <c:val>
            <c:numRef>
              <c:f>Foglio1!$B$2:$B$9</c:f>
              <c:numCache>
                <c:formatCode>General</c:formatCode>
                <c:ptCount val="8"/>
                <c:pt idx="0">
                  <c:v>204</c:v>
                </c:pt>
                <c:pt idx="1">
                  <c:v>131</c:v>
                </c:pt>
                <c:pt idx="2">
                  <c:v>120</c:v>
                </c:pt>
                <c:pt idx="3">
                  <c:v>79</c:v>
                </c:pt>
                <c:pt idx="4">
                  <c:v>33</c:v>
                </c:pt>
                <c:pt idx="5">
                  <c:v>33</c:v>
                </c:pt>
                <c:pt idx="6">
                  <c:v>27</c:v>
                </c:pt>
                <c:pt idx="7">
                  <c:v>17</c:v>
                </c:pt>
              </c:numCache>
            </c:numRef>
          </c:val>
        </c:ser>
        <c:ser>
          <c:idx val="1"/>
          <c:order val="1"/>
          <c:tx>
            <c:strRef>
              <c:f>Foglio1!$C$1</c:f>
              <c:strCache>
                <c:ptCount val="1"/>
                <c:pt idx="0">
                  <c:v>Colonna1</c:v>
                </c:pt>
              </c:strCache>
            </c:strRef>
          </c:tx>
          <c:spPr>
            <a:solidFill>
              <a:schemeClr val="accent2"/>
            </a:solidFill>
            <a:ln>
              <a:noFill/>
            </a:ln>
            <a:effectLst/>
          </c:spPr>
          <c:invertIfNegative val="0"/>
          <c:cat>
            <c:strRef>
              <c:f>Foglio1!$A$2:$A$9</c:f>
              <c:strCache>
                <c:ptCount val="8"/>
                <c:pt idx="0">
                  <c:v>Greece</c:v>
                </c:pt>
                <c:pt idx="1">
                  <c:v>Spain</c:v>
                </c:pt>
                <c:pt idx="2">
                  <c:v>Switzerland</c:v>
                </c:pt>
                <c:pt idx="3">
                  <c:v>Italy</c:v>
                </c:pt>
                <c:pt idx="4">
                  <c:v>Germany</c:v>
                </c:pt>
                <c:pt idx="5">
                  <c:v>France</c:v>
                </c:pt>
                <c:pt idx="6">
                  <c:v>United Kingdom</c:v>
                </c:pt>
                <c:pt idx="7">
                  <c:v>Russian Federation</c:v>
                </c:pt>
              </c:strCache>
            </c:strRef>
          </c:cat>
          <c:val>
            <c:numRef>
              <c:f>Foglio1!$C$2:$C$9</c:f>
              <c:numCache>
                <c:formatCode>General</c:formatCode>
                <c:ptCount val="8"/>
              </c:numCache>
            </c:numRef>
          </c:val>
        </c:ser>
        <c:ser>
          <c:idx val="2"/>
          <c:order val="2"/>
          <c:tx>
            <c:strRef>
              <c:f>Foglio1!$D$1</c:f>
              <c:strCache>
                <c:ptCount val="1"/>
                <c:pt idx="0">
                  <c:v>Colonna2</c:v>
                </c:pt>
              </c:strCache>
            </c:strRef>
          </c:tx>
          <c:spPr>
            <a:solidFill>
              <a:schemeClr val="accent3"/>
            </a:solidFill>
            <a:ln>
              <a:noFill/>
            </a:ln>
            <a:effectLst/>
          </c:spPr>
          <c:invertIfNegative val="0"/>
          <c:cat>
            <c:strRef>
              <c:f>Foglio1!$A$2:$A$9</c:f>
              <c:strCache>
                <c:ptCount val="8"/>
                <c:pt idx="0">
                  <c:v>Greece</c:v>
                </c:pt>
                <c:pt idx="1">
                  <c:v>Spain</c:v>
                </c:pt>
                <c:pt idx="2">
                  <c:v>Switzerland</c:v>
                </c:pt>
                <c:pt idx="3">
                  <c:v>Italy</c:v>
                </c:pt>
                <c:pt idx="4">
                  <c:v>Germany</c:v>
                </c:pt>
                <c:pt idx="5">
                  <c:v>France</c:v>
                </c:pt>
                <c:pt idx="6">
                  <c:v>United Kingdom</c:v>
                </c:pt>
                <c:pt idx="7">
                  <c:v>Russian Federation</c:v>
                </c:pt>
              </c:strCache>
            </c:strRef>
          </c:cat>
          <c:val>
            <c:numRef>
              <c:f>Foglio1!$D$2:$D$9</c:f>
              <c:numCache>
                <c:formatCode>General</c:formatCode>
                <c:ptCount val="8"/>
              </c:numCache>
            </c:numRef>
          </c:val>
        </c:ser>
        <c:dLbls>
          <c:showLegendKey val="0"/>
          <c:showVal val="0"/>
          <c:showCatName val="0"/>
          <c:showSerName val="0"/>
          <c:showPercent val="0"/>
          <c:showBubbleSize val="0"/>
        </c:dLbls>
        <c:gapWidth val="219"/>
        <c:overlap val="-27"/>
        <c:axId val="431974752"/>
        <c:axId val="431970048"/>
      </c:barChart>
      <c:catAx>
        <c:axId val="43197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1970048"/>
        <c:crosses val="autoZero"/>
        <c:auto val="1"/>
        <c:lblAlgn val="ctr"/>
        <c:lblOffset val="100"/>
        <c:noMultiLvlLbl val="0"/>
      </c:catAx>
      <c:valAx>
        <c:axId val="431970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1974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Serie 1</c:v>
                </c:pt>
              </c:strCache>
            </c:strRef>
          </c:tx>
          <c:spPr>
            <a:ln w="28575" cap="rnd">
              <a:solidFill>
                <a:schemeClr val="accent1"/>
              </a:solidFill>
              <a:round/>
            </a:ln>
            <a:effectLst/>
          </c:spPr>
          <c:marker>
            <c:symbol val="none"/>
          </c:marker>
          <c:cat>
            <c:strRef>
              <c:f>Foglio1!$A$2:$A$9</c:f>
              <c:strCache>
                <c:ptCount val="8"/>
                <c:pt idx="0">
                  <c:v>Spain</c:v>
                </c:pt>
                <c:pt idx="1">
                  <c:v>Italy</c:v>
                </c:pt>
                <c:pt idx="2">
                  <c:v>France</c:v>
                </c:pt>
                <c:pt idx="3">
                  <c:v>Belgium</c:v>
                </c:pt>
                <c:pt idx="4">
                  <c:v>Germany</c:v>
                </c:pt>
                <c:pt idx="5">
                  <c:v>Russian Federation</c:v>
                </c:pt>
                <c:pt idx="6">
                  <c:v>United Kingdom</c:v>
                </c:pt>
                <c:pt idx="7">
                  <c:v>Netherlands</c:v>
                </c:pt>
              </c:strCache>
            </c:strRef>
          </c:cat>
          <c:val>
            <c:numRef>
              <c:f>Foglio1!$B$2:$B$9</c:f>
              <c:numCache>
                <c:formatCode>General</c:formatCode>
                <c:ptCount val="8"/>
                <c:pt idx="0">
                  <c:v>177.5</c:v>
                </c:pt>
                <c:pt idx="1">
                  <c:v>118.8</c:v>
                </c:pt>
                <c:pt idx="2">
                  <c:v>71.599999999999994</c:v>
                </c:pt>
                <c:pt idx="3">
                  <c:v>69.8</c:v>
                </c:pt>
                <c:pt idx="4">
                  <c:v>69.5</c:v>
                </c:pt>
                <c:pt idx="5">
                  <c:v>65.900000000000006</c:v>
                </c:pt>
                <c:pt idx="6">
                  <c:v>57.5</c:v>
                </c:pt>
                <c:pt idx="7">
                  <c:v>42.2</c:v>
                </c:pt>
              </c:numCache>
            </c:numRef>
          </c:val>
          <c:smooth val="0"/>
        </c:ser>
        <c:ser>
          <c:idx val="1"/>
          <c:order val="1"/>
          <c:tx>
            <c:strRef>
              <c:f>Foglio1!$C$1</c:f>
              <c:strCache>
                <c:ptCount val="1"/>
                <c:pt idx="0">
                  <c:v>Colonna1</c:v>
                </c:pt>
              </c:strCache>
            </c:strRef>
          </c:tx>
          <c:spPr>
            <a:ln w="28575" cap="rnd">
              <a:solidFill>
                <a:schemeClr val="accent2"/>
              </a:solidFill>
              <a:round/>
            </a:ln>
            <a:effectLst/>
          </c:spPr>
          <c:marker>
            <c:symbol val="none"/>
          </c:marker>
          <c:cat>
            <c:strRef>
              <c:f>Foglio1!$A$2:$A$9</c:f>
              <c:strCache>
                <c:ptCount val="8"/>
                <c:pt idx="0">
                  <c:v>Spain</c:v>
                </c:pt>
                <c:pt idx="1">
                  <c:v>Italy</c:v>
                </c:pt>
                <c:pt idx="2">
                  <c:v>France</c:v>
                </c:pt>
                <c:pt idx="3">
                  <c:v>Belgium</c:v>
                </c:pt>
                <c:pt idx="4">
                  <c:v>Germany</c:v>
                </c:pt>
                <c:pt idx="5">
                  <c:v>Russian Federation</c:v>
                </c:pt>
                <c:pt idx="6">
                  <c:v>United Kingdom</c:v>
                </c:pt>
                <c:pt idx="7">
                  <c:v>Netherlands</c:v>
                </c:pt>
              </c:strCache>
            </c:strRef>
          </c:cat>
          <c:val>
            <c:numRef>
              <c:f>Foglio1!$C$2:$C$9</c:f>
              <c:numCache>
                <c:formatCode>General</c:formatCode>
                <c:ptCount val="8"/>
              </c:numCache>
            </c:numRef>
          </c:val>
          <c:smooth val="0"/>
        </c:ser>
        <c:ser>
          <c:idx val="2"/>
          <c:order val="2"/>
          <c:tx>
            <c:strRef>
              <c:f>Foglio1!$D$1</c:f>
              <c:strCache>
                <c:ptCount val="1"/>
                <c:pt idx="0">
                  <c:v>Colonna2</c:v>
                </c:pt>
              </c:strCache>
            </c:strRef>
          </c:tx>
          <c:spPr>
            <a:ln w="28575" cap="rnd">
              <a:solidFill>
                <a:schemeClr val="accent3"/>
              </a:solidFill>
              <a:round/>
            </a:ln>
            <a:effectLst/>
          </c:spPr>
          <c:marker>
            <c:symbol val="none"/>
          </c:marker>
          <c:cat>
            <c:strRef>
              <c:f>Foglio1!$A$2:$A$9</c:f>
              <c:strCache>
                <c:ptCount val="8"/>
                <c:pt idx="0">
                  <c:v>Spain</c:v>
                </c:pt>
                <c:pt idx="1">
                  <c:v>Italy</c:v>
                </c:pt>
                <c:pt idx="2">
                  <c:v>France</c:v>
                </c:pt>
                <c:pt idx="3">
                  <c:v>Belgium</c:v>
                </c:pt>
                <c:pt idx="4">
                  <c:v>Germany</c:v>
                </c:pt>
                <c:pt idx="5">
                  <c:v>Russian Federation</c:v>
                </c:pt>
                <c:pt idx="6">
                  <c:v>United Kingdom</c:v>
                </c:pt>
                <c:pt idx="7">
                  <c:v>Netherlands</c:v>
                </c:pt>
              </c:strCache>
            </c:strRef>
          </c:cat>
          <c:val>
            <c:numRef>
              <c:f>Foglio1!$D$2:$D$9</c:f>
              <c:numCache>
                <c:formatCode>General</c:formatCode>
                <c:ptCount val="8"/>
              </c:numCache>
            </c:numRef>
          </c:val>
          <c:smooth val="0"/>
        </c:ser>
        <c:dLbls>
          <c:showLegendKey val="0"/>
          <c:showVal val="0"/>
          <c:showCatName val="0"/>
          <c:showSerName val="0"/>
          <c:showPercent val="0"/>
          <c:showBubbleSize val="0"/>
        </c:dLbls>
        <c:smooth val="0"/>
        <c:axId val="431970832"/>
        <c:axId val="431973184"/>
      </c:lineChart>
      <c:catAx>
        <c:axId val="43197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1973184"/>
        <c:crosses val="autoZero"/>
        <c:auto val="1"/>
        <c:lblAlgn val="ctr"/>
        <c:lblOffset val="100"/>
        <c:noMultiLvlLbl val="0"/>
      </c:catAx>
      <c:valAx>
        <c:axId val="43197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1970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Tui</c:v>
                </c:pt>
              </c:strCache>
            </c:strRef>
          </c:tx>
          <c:spPr>
            <a:ln w="28575" cap="rnd">
              <a:solidFill>
                <a:schemeClr val="accent1"/>
              </a:solidFill>
              <a:round/>
            </a:ln>
            <a:effectLst/>
          </c:spPr>
          <c:marker>
            <c:symbol val="none"/>
          </c:marker>
          <c:cat>
            <c:strRef>
              <c:f>Foglio1!$A$2:$A$11</c:f>
              <c:strCache>
                <c:ptCount val="10"/>
                <c:pt idx="0">
                  <c:v>Germany</c:v>
                </c:pt>
                <c:pt idx="1">
                  <c:v>Russian Federation</c:v>
                </c:pt>
                <c:pt idx="2">
                  <c:v>United Kingdom</c:v>
                </c:pt>
                <c:pt idx="3">
                  <c:v>France</c:v>
                </c:pt>
                <c:pt idx="4">
                  <c:v>Italy</c:v>
                </c:pt>
                <c:pt idx="5">
                  <c:v>Spain</c:v>
                </c:pt>
                <c:pt idx="6">
                  <c:v>Netherlands</c:v>
                </c:pt>
                <c:pt idx="7">
                  <c:v>Norway</c:v>
                </c:pt>
                <c:pt idx="8">
                  <c:v>Switzerland</c:v>
                </c:pt>
                <c:pt idx="9">
                  <c:v>Ukraine</c:v>
                </c:pt>
              </c:strCache>
            </c:strRef>
          </c:cat>
          <c:val>
            <c:numRef>
              <c:f>Foglio1!$B$2:$B$11</c:f>
              <c:numCache>
                <c:formatCode>General</c:formatCode>
                <c:ptCount val="10"/>
                <c:pt idx="0">
                  <c:v>2825</c:v>
                </c:pt>
                <c:pt idx="1">
                  <c:v>2234</c:v>
                </c:pt>
                <c:pt idx="2">
                  <c:v>2149</c:v>
                </c:pt>
                <c:pt idx="3">
                  <c:v>2044</c:v>
                </c:pt>
                <c:pt idx="4">
                  <c:v>1552</c:v>
                </c:pt>
                <c:pt idx="5">
                  <c:v>1336</c:v>
                </c:pt>
                <c:pt idx="6">
                  <c:v>669</c:v>
                </c:pt>
                <c:pt idx="7">
                  <c:v>486</c:v>
                </c:pt>
                <c:pt idx="8">
                  <c:v>380</c:v>
                </c:pt>
                <c:pt idx="9">
                  <c:v>273</c:v>
                </c:pt>
              </c:numCache>
            </c:numRef>
          </c:val>
          <c:smooth val="0"/>
        </c:ser>
        <c:ser>
          <c:idx val="1"/>
          <c:order val="1"/>
          <c:tx>
            <c:strRef>
              <c:f>Foglio1!$C$1</c:f>
              <c:strCache>
                <c:ptCount val="1"/>
                <c:pt idx="0">
                  <c:v>Pcui</c:v>
                </c:pt>
              </c:strCache>
            </c:strRef>
          </c:tx>
          <c:spPr>
            <a:ln w="28575" cap="rnd">
              <a:solidFill>
                <a:schemeClr val="accent2"/>
              </a:solidFill>
              <a:round/>
            </a:ln>
            <a:effectLst/>
          </c:spPr>
          <c:marker>
            <c:symbol val="none"/>
          </c:marker>
          <c:cat>
            <c:strRef>
              <c:f>Foglio1!$A$2:$A$11</c:f>
              <c:strCache>
                <c:ptCount val="10"/>
                <c:pt idx="0">
                  <c:v>Germany</c:v>
                </c:pt>
                <c:pt idx="1">
                  <c:v>Russian Federation</c:v>
                </c:pt>
                <c:pt idx="2">
                  <c:v>United Kingdom</c:v>
                </c:pt>
                <c:pt idx="3">
                  <c:v>France</c:v>
                </c:pt>
                <c:pt idx="4">
                  <c:v>Italy</c:v>
                </c:pt>
                <c:pt idx="5">
                  <c:v>Spain</c:v>
                </c:pt>
                <c:pt idx="6">
                  <c:v>Netherlands</c:v>
                </c:pt>
                <c:pt idx="7">
                  <c:v>Norway</c:v>
                </c:pt>
                <c:pt idx="8">
                  <c:v>Switzerland</c:v>
                </c:pt>
                <c:pt idx="9">
                  <c:v>Ukraine</c:v>
                </c:pt>
              </c:strCache>
            </c:strRef>
          </c:cat>
          <c:val>
            <c:numRef>
              <c:f>Foglio1!$C$2:$C$11</c:f>
              <c:numCache>
                <c:formatCode>General</c:formatCode>
                <c:ptCount val="10"/>
                <c:pt idx="0">
                  <c:v>464</c:v>
                </c:pt>
                <c:pt idx="1">
                  <c:v>212</c:v>
                </c:pt>
                <c:pt idx="2">
                  <c:v>406</c:v>
                </c:pt>
                <c:pt idx="3">
                  <c:v>409</c:v>
                </c:pt>
                <c:pt idx="4">
                  <c:v>364</c:v>
                </c:pt>
                <c:pt idx="5">
                  <c:v>349</c:v>
                </c:pt>
                <c:pt idx="6">
                  <c:v>436</c:v>
                </c:pt>
                <c:pt idx="7">
                  <c:v>1160</c:v>
                </c:pt>
                <c:pt idx="8">
                  <c:v>633</c:v>
                </c:pt>
                <c:pt idx="9">
                  <c:v>88</c:v>
                </c:pt>
              </c:numCache>
            </c:numRef>
          </c:val>
          <c:smooth val="0"/>
        </c:ser>
        <c:ser>
          <c:idx val="2"/>
          <c:order val="2"/>
          <c:tx>
            <c:strRef>
              <c:f>Foglio1!$D$1</c:f>
              <c:strCache>
                <c:ptCount val="1"/>
                <c:pt idx="0">
                  <c:v>Colonna1</c:v>
                </c:pt>
              </c:strCache>
            </c:strRef>
          </c:tx>
          <c:spPr>
            <a:ln w="28575" cap="rnd">
              <a:solidFill>
                <a:schemeClr val="accent3"/>
              </a:solidFill>
              <a:round/>
            </a:ln>
            <a:effectLst/>
          </c:spPr>
          <c:marker>
            <c:symbol val="none"/>
          </c:marker>
          <c:cat>
            <c:strRef>
              <c:f>Foglio1!$A$2:$A$11</c:f>
              <c:strCache>
                <c:ptCount val="10"/>
                <c:pt idx="0">
                  <c:v>Germany</c:v>
                </c:pt>
                <c:pt idx="1">
                  <c:v>Russian Federation</c:v>
                </c:pt>
                <c:pt idx="2">
                  <c:v>United Kingdom</c:v>
                </c:pt>
                <c:pt idx="3">
                  <c:v>France</c:v>
                </c:pt>
                <c:pt idx="4">
                  <c:v>Italy</c:v>
                </c:pt>
                <c:pt idx="5">
                  <c:v>Spain</c:v>
                </c:pt>
                <c:pt idx="6">
                  <c:v>Netherlands</c:v>
                </c:pt>
                <c:pt idx="7">
                  <c:v>Norway</c:v>
                </c:pt>
                <c:pt idx="8">
                  <c:v>Switzerland</c:v>
                </c:pt>
                <c:pt idx="9">
                  <c:v>Ukraine</c:v>
                </c:pt>
              </c:strCache>
            </c:strRef>
          </c:cat>
          <c:val>
            <c:numRef>
              <c:f>Foglio1!$D$2:$D$11</c:f>
              <c:numCache>
                <c:formatCode>General</c:formatCode>
                <c:ptCount val="10"/>
              </c:numCache>
            </c:numRef>
          </c:val>
          <c:smooth val="0"/>
        </c:ser>
        <c:dLbls>
          <c:showLegendKey val="0"/>
          <c:showVal val="0"/>
          <c:showCatName val="0"/>
          <c:showSerName val="0"/>
          <c:showPercent val="0"/>
          <c:showBubbleSize val="0"/>
        </c:dLbls>
        <c:smooth val="0"/>
        <c:axId val="431967696"/>
        <c:axId val="431972400"/>
      </c:lineChart>
      <c:catAx>
        <c:axId val="43196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1972400"/>
        <c:crosses val="autoZero"/>
        <c:auto val="1"/>
        <c:lblAlgn val="ctr"/>
        <c:lblOffset val="100"/>
        <c:noMultiLvlLbl val="0"/>
      </c:catAx>
      <c:valAx>
        <c:axId val="431972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196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De1</c:v>
                </c:pt>
              </c:strCache>
            </c:strRef>
          </c:tx>
          <c:spPr>
            <a:ln w="28575" cap="rnd">
              <a:solidFill>
                <a:schemeClr val="accent1"/>
              </a:solidFill>
              <a:round/>
            </a:ln>
            <a:effectLst/>
          </c:spPr>
          <c:marker>
            <c:symbol val="none"/>
          </c:marker>
          <c:cat>
            <c:strRef>
              <c:f>Foglio1!$A$2:$A$6</c:f>
              <c:strCache>
                <c:ptCount val="5"/>
                <c:pt idx="0">
                  <c:v>Greece</c:v>
                </c:pt>
                <c:pt idx="1">
                  <c:v>Spain</c:v>
                </c:pt>
                <c:pt idx="2">
                  <c:v>Portugal</c:v>
                </c:pt>
                <c:pt idx="3">
                  <c:v>Italy</c:v>
                </c:pt>
                <c:pt idx="4">
                  <c:v>Switzerland</c:v>
                </c:pt>
              </c:strCache>
            </c:strRef>
          </c:cat>
          <c:val>
            <c:numRef>
              <c:f>Foglio1!$B$2:$B$6</c:f>
              <c:numCache>
                <c:formatCode>General</c:formatCode>
                <c:ptCount val="5"/>
                <c:pt idx="0">
                  <c:v>49.6</c:v>
                </c:pt>
                <c:pt idx="1">
                  <c:v>27</c:v>
                </c:pt>
                <c:pt idx="2">
                  <c:v>22</c:v>
                </c:pt>
                <c:pt idx="3">
                  <c:v>22</c:v>
                </c:pt>
                <c:pt idx="4">
                  <c:v>38</c:v>
                </c:pt>
              </c:numCache>
            </c:numRef>
          </c:val>
          <c:smooth val="0"/>
        </c:ser>
        <c:ser>
          <c:idx val="1"/>
          <c:order val="1"/>
          <c:tx>
            <c:strRef>
              <c:f>Foglio1!$C$1</c:f>
              <c:strCache>
                <c:ptCount val="1"/>
                <c:pt idx="0">
                  <c:v>De2</c:v>
                </c:pt>
              </c:strCache>
            </c:strRef>
          </c:tx>
          <c:spPr>
            <a:ln w="28575" cap="rnd">
              <a:solidFill>
                <a:schemeClr val="accent2"/>
              </a:solidFill>
              <a:round/>
            </a:ln>
            <a:effectLst/>
          </c:spPr>
          <c:marker>
            <c:symbol val="none"/>
          </c:marker>
          <c:cat>
            <c:strRef>
              <c:f>Foglio1!$A$2:$A$6</c:f>
              <c:strCache>
                <c:ptCount val="5"/>
                <c:pt idx="0">
                  <c:v>Greece</c:v>
                </c:pt>
                <c:pt idx="1">
                  <c:v>Spain</c:v>
                </c:pt>
                <c:pt idx="2">
                  <c:v>Portugal</c:v>
                </c:pt>
                <c:pt idx="3">
                  <c:v>Italy</c:v>
                </c:pt>
                <c:pt idx="4">
                  <c:v>Switzerland</c:v>
                </c:pt>
              </c:strCache>
            </c:strRef>
          </c:cat>
          <c:val>
            <c:numRef>
              <c:f>Foglio1!$C$2:$C$6</c:f>
              <c:numCache>
                <c:formatCode>General</c:formatCode>
                <c:ptCount val="5"/>
                <c:pt idx="0">
                  <c:v>170.9</c:v>
                </c:pt>
                <c:pt idx="1">
                  <c:v>77.400000000000006</c:v>
                </c:pt>
                <c:pt idx="2">
                  <c:v>75.900000000000006</c:v>
                </c:pt>
                <c:pt idx="3">
                  <c:v>61.2</c:v>
                </c:pt>
                <c:pt idx="4">
                  <c:v>60.5</c:v>
                </c:pt>
              </c:numCache>
            </c:numRef>
          </c:val>
          <c:smooth val="0"/>
        </c:ser>
        <c:ser>
          <c:idx val="2"/>
          <c:order val="2"/>
          <c:tx>
            <c:strRef>
              <c:f>Foglio1!$D$1</c:f>
              <c:strCache>
                <c:ptCount val="1"/>
                <c:pt idx="0">
                  <c:v>Colonna1</c:v>
                </c:pt>
              </c:strCache>
            </c:strRef>
          </c:tx>
          <c:spPr>
            <a:ln w="28575" cap="rnd">
              <a:solidFill>
                <a:schemeClr val="accent3"/>
              </a:solidFill>
              <a:round/>
            </a:ln>
            <a:effectLst/>
          </c:spPr>
          <c:marker>
            <c:symbol val="none"/>
          </c:marker>
          <c:cat>
            <c:strRef>
              <c:f>Foglio1!$A$2:$A$6</c:f>
              <c:strCache>
                <c:ptCount val="5"/>
                <c:pt idx="0">
                  <c:v>Greece</c:v>
                </c:pt>
                <c:pt idx="1">
                  <c:v>Spain</c:v>
                </c:pt>
                <c:pt idx="2">
                  <c:v>Portugal</c:v>
                </c:pt>
                <c:pt idx="3">
                  <c:v>Italy</c:v>
                </c:pt>
                <c:pt idx="4">
                  <c:v>Switzerland</c:v>
                </c:pt>
              </c:strCache>
            </c:strRef>
          </c:cat>
          <c:val>
            <c:numRef>
              <c:f>Foglio1!$D$2:$D$6</c:f>
              <c:numCache>
                <c:formatCode>General</c:formatCode>
                <c:ptCount val="5"/>
              </c:numCache>
            </c:numRef>
          </c:val>
          <c:smooth val="0"/>
        </c:ser>
        <c:dLbls>
          <c:showLegendKey val="0"/>
          <c:showVal val="0"/>
          <c:showCatName val="0"/>
          <c:showSerName val="0"/>
          <c:showPercent val="0"/>
          <c:showBubbleSize val="0"/>
        </c:dLbls>
        <c:smooth val="0"/>
        <c:axId val="431975144"/>
        <c:axId val="431974360"/>
      </c:lineChart>
      <c:catAx>
        <c:axId val="431975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1974360"/>
        <c:crosses val="autoZero"/>
        <c:auto val="1"/>
        <c:lblAlgn val="ctr"/>
        <c:lblOffset val="100"/>
        <c:noMultiLvlLbl val="0"/>
      </c:catAx>
      <c:valAx>
        <c:axId val="431974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1975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Serie 1</c:v>
                </c:pt>
              </c:strCache>
            </c:strRef>
          </c:tx>
          <c:spPr>
            <a:ln w="28575" cap="rnd">
              <a:solidFill>
                <a:schemeClr val="accent1"/>
              </a:solidFill>
              <a:round/>
            </a:ln>
            <a:effectLst/>
          </c:spPr>
          <c:marker>
            <c:symbol val="none"/>
          </c:marker>
          <c:cat>
            <c:strRef>
              <c:f>Foglio1!$A$2:$A$9</c:f>
              <c:strCache>
                <c:ptCount val="8"/>
                <c:pt idx="0">
                  <c:v>Bulgaria</c:v>
                </c:pt>
                <c:pt idx="1">
                  <c:v>Ukraine</c:v>
                </c:pt>
                <c:pt idx="2">
                  <c:v>Czech Rep.</c:v>
                </c:pt>
                <c:pt idx="3">
                  <c:v>Slovakia</c:v>
                </c:pt>
                <c:pt idx="4">
                  <c:v>Russian Federation</c:v>
                </c:pt>
                <c:pt idx="5">
                  <c:v>Romania</c:v>
                </c:pt>
                <c:pt idx="6">
                  <c:v>Hungary</c:v>
                </c:pt>
                <c:pt idx="7">
                  <c:v>Poland</c:v>
                </c:pt>
              </c:strCache>
            </c:strRef>
          </c:cat>
          <c:val>
            <c:numRef>
              <c:f>Foglio1!$B$2:$B$9</c:f>
              <c:numCache>
                <c:formatCode>General</c:formatCode>
                <c:ptCount val="8"/>
                <c:pt idx="0">
                  <c:v>15.8</c:v>
                </c:pt>
                <c:pt idx="1">
                  <c:v>7.1</c:v>
                </c:pt>
                <c:pt idx="2">
                  <c:v>17.399999999999999</c:v>
                </c:pt>
                <c:pt idx="3">
                  <c:v>14.8</c:v>
                </c:pt>
                <c:pt idx="4">
                  <c:v>5.3</c:v>
                </c:pt>
                <c:pt idx="5">
                  <c:v>4.5999999999999996</c:v>
                </c:pt>
                <c:pt idx="6">
                  <c:v>5.2</c:v>
                </c:pt>
                <c:pt idx="7">
                  <c:v>4.4000000000000004</c:v>
                </c:pt>
              </c:numCache>
            </c:numRef>
          </c:val>
          <c:smooth val="0"/>
        </c:ser>
        <c:ser>
          <c:idx val="1"/>
          <c:order val="1"/>
          <c:tx>
            <c:strRef>
              <c:f>Foglio1!$C$1</c:f>
              <c:strCache>
                <c:ptCount val="1"/>
                <c:pt idx="0">
                  <c:v>Serie 2</c:v>
                </c:pt>
              </c:strCache>
            </c:strRef>
          </c:tx>
          <c:spPr>
            <a:ln w="28575" cap="rnd">
              <a:solidFill>
                <a:schemeClr val="accent2"/>
              </a:solidFill>
              <a:round/>
            </a:ln>
            <a:effectLst/>
          </c:spPr>
          <c:marker>
            <c:symbol val="none"/>
          </c:marker>
          <c:cat>
            <c:strRef>
              <c:f>Foglio1!$A$2:$A$9</c:f>
              <c:strCache>
                <c:ptCount val="8"/>
                <c:pt idx="0">
                  <c:v>Bulgaria</c:v>
                </c:pt>
                <c:pt idx="1">
                  <c:v>Ukraine</c:v>
                </c:pt>
                <c:pt idx="2">
                  <c:v>Czech Rep.</c:v>
                </c:pt>
                <c:pt idx="3">
                  <c:v>Slovakia</c:v>
                </c:pt>
                <c:pt idx="4">
                  <c:v>Russian Federation</c:v>
                </c:pt>
                <c:pt idx="5">
                  <c:v>Romania</c:v>
                </c:pt>
                <c:pt idx="6">
                  <c:v>Hungary</c:v>
                </c:pt>
                <c:pt idx="7">
                  <c:v>Poland</c:v>
                </c:pt>
              </c:strCache>
            </c:strRef>
          </c:cat>
          <c:val>
            <c:numRef>
              <c:f>Foglio1!$C$2:$C$9</c:f>
              <c:numCache>
                <c:formatCode>General</c:formatCode>
                <c:ptCount val="8"/>
                <c:pt idx="0">
                  <c:v>94.4</c:v>
                </c:pt>
                <c:pt idx="1">
                  <c:v>80.599999999999994</c:v>
                </c:pt>
                <c:pt idx="2">
                  <c:v>52.2</c:v>
                </c:pt>
                <c:pt idx="3">
                  <c:v>44.3</c:v>
                </c:pt>
                <c:pt idx="4">
                  <c:v>25.1</c:v>
                </c:pt>
                <c:pt idx="5">
                  <c:v>24.9</c:v>
                </c:pt>
                <c:pt idx="6">
                  <c:v>21.5</c:v>
                </c:pt>
                <c:pt idx="7">
                  <c:v>16.399999999999999</c:v>
                </c:pt>
              </c:numCache>
            </c:numRef>
          </c:val>
          <c:smooth val="0"/>
        </c:ser>
        <c:ser>
          <c:idx val="2"/>
          <c:order val="2"/>
          <c:tx>
            <c:strRef>
              <c:f>Foglio1!$D$1</c:f>
              <c:strCache>
                <c:ptCount val="1"/>
                <c:pt idx="0">
                  <c:v>Colonna1</c:v>
                </c:pt>
              </c:strCache>
            </c:strRef>
          </c:tx>
          <c:spPr>
            <a:ln w="28575" cap="rnd">
              <a:solidFill>
                <a:schemeClr val="accent3"/>
              </a:solidFill>
              <a:round/>
            </a:ln>
            <a:effectLst/>
          </c:spPr>
          <c:marker>
            <c:symbol val="none"/>
          </c:marker>
          <c:cat>
            <c:strRef>
              <c:f>Foglio1!$A$2:$A$9</c:f>
              <c:strCache>
                <c:ptCount val="8"/>
                <c:pt idx="0">
                  <c:v>Bulgaria</c:v>
                </c:pt>
                <c:pt idx="1">
                  <c:v>Ukraine</c:v>
                </c:pt>
                <c:pt idx="2">
                  <c:v>Czech Rep.</c:v>
                </c:pt>
                <c:pt idx="3">
                  <c:v>Slovakia</c:v>
                </c:pt>
                <c:pt idx="4">
                  <c:v>Russian Federation</c:v>
                </c:pt>
                <c:pt idx="5">
                  <c:v>Romania</c:v>
                </c:pt>
                <c:pt idx="6">
                  <c:v>Hungary</c:v>
                </c:pt>
                <c:pt idx="7">
                  <c:v>Poland</c:v>
                </c:pt>
              </c:strCache>
            </c:strRef>
          </c:cat>
          <c:val>
            <c:numRef>
              <c:f>Foglio1!$D$2:$D$9</c:f>
              <c:numCache>
                <c:formatCode>General</c:formatCode>
                <c:ptCount val="8"/>
              </c:numCache>
            </c:numRef>
          </c:val>
          <c:smooth val="0"/>
        </c:ser>
        <c:dLbls>
          <c:showLegendKey val="0"/>
          <c:showVal val="0"/>
          <c:showCatName val="0"/>
          <c:showSerName val="0"/>
          <c:showPercent val="0"/>
          <c:showBubbleSize val="0"/>
        </c:dLbls>
        <c:smooth val="0"/>
        <c:axId val="225340200"/>
        <c:axId val="225335104"/>
      </c:lineChart>
      <c:catAx>
        <c:axId val="22534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25335104"/>
        <c:crosses val="autoZero"/>
        <c:auto val="1"/>
        <c:lblAlgn val="ctr"/>
        <c:lblOffset val="100"/>
        <c:noMultiLvlLbl val="0"/>
      </c:catAx>
      <c:valAx>
        <c:axId val="225335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25340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Serie 1</c:v>
                </c:pt>
              </c:strCache>
            </c:strRef>
          </c:tx>
          <c:spPr>
            <a:ln w="28575" cap="rnd">
              <a:solidFill>
                <a:schemeClr val="accent1"/>
              </a:solidFill>
              <a:round/>
            </a:ln>
            <a:effectLst/>
          </c:spPr>
          <c:marker>
            <c:symbol val="none"/>
          </c:marker>
          <c:cat>
            <c:strRef>
              <c:f>Foglio1!$A$2:$A$6</c:f>
              <c:strCache>
                <c:ptCount val="5"/>
                <c:pt idx="0">
                  <c:v>Austria</c:v>
                </c:pt>
                <c:pt idx="1">
                  <c:v>Sweden</c:v>
                </c:pt>
                <c:pt idx="2">
                  <c:v>France</c:v>
                </c:pt>
                <c:pt idx="3">
                  <c:v>Germany</c:v>
                </c:pt>
                <c:pt idx="4">
                  <c:v>Belgium</c:v>
                </c:pt>
              </c:strCache>
            </c:strRef>
          </c:cat>
          <c:val>
            <c:numRef>
              <c:f>Foglio1!$B$2:$B$6</c:f>
              <c:numCache>
                <c:formatCode>General</c:formatCode>
                <c:ptCount val="5"/>
                <c:pt idx="0">
                  <c:v>19.2</c:v>
                </c:pt>
                <c:pt idx="1">
                  <c:v>16.8</c:v>
                </c:pt>
                <c:pt idx="2">
                  <c:v>11</c:v>
                </c:pt>
                <c:pt idx="3">
                  <c:v>11.6</c:v>
                </c:pt>
                <c:pt idx="4">
                  <c:v>8.6999999999999993</c:v>
                </c:pt>
              </c:numCache>
            </c:numRef>
          </c:val>
          <c:smooth val="0"/>
        </c:ser>
        <c:ser>
          <c:idx val="1"/>
          <c:order val="1"/>
          <c:tx>
            <c:strRef>
              <c:f>Foglio1!$C$1</c:f>
              <c:strCache>
                <c:ptCount val="1"/>
                <c:pt idx="0">
                  <c:v>Serie 2</c:v>
                </c:pt>
              </c:strCache>
            </c:strRef>
          </c:tx>
          <c:spPr>
            <a:ln w="28575" cap="rnd">
              <a:solidFill>
                <a:schemeClr val="accent2"/>
              </a:solidFill>
              <a:round/>
            </a:ln>
            <a:effectLst/>
          </c:spPr>
          <c:marker>
            <c:symbol val="none"/>
          </c:marker>
          <c:cat>
            <c:strRef>
              <c:f>Foglio1!$A$2:$A$6</c:f>
              <c:strCache>
                <c:ptCount val="5"/>
                <c:pt idx="0">
                  <c:v>Austria</c:v>
                </c:pt>
                <c:pt idx="1">
                  <c:v>Sweden</c:v>
                </c:pt>
                <c:pt idx="2">
                  <c:v>France</c:v>
                </c:pt>
                <c:pt idx="3">
                  <c:v>Germany</c:v>
                </c:pt>
                <c:pt idx="4">
                  <c:v>Belgium</c:v>
                </c:pt>
              </c:strCache>
            </c:strRef>
          </c:cat>
          <c:val>
            <c:numRef>
              <c:f>Foglio1!$C$2:$C$6</c:f>
              <c:numCache>
                <c:formatCode>General</c:formatCode>
                <c:ptCount val="5"/>
                <c:pt idx="0">
                  <c:v>37.9</c:v>
                </c:pt>
                <c:pt idx="1">
                  <c:v>32</c:v>
                </c:pt>
                <c:pt idx="2">
                  <c:v>26.9</c:v>
                </c:pt>
                <c:pt idx="3">
                  <c:v>25.1</c:v>
                </c:pt>
                <c:pt idx="4">
                  <c:v>23.1</c:v>
                </c:pt>
              </c:numCache>
            </c:numRef>
          </c:val>
          <c:smooth val="0"/>
        </c:ser>
        <c:ser>
          <c:idx val="2"/>
          <c:order val="2"/>
          <c:tx>
            <c:strRef>
              <c:f>Foglio1!$D$1</c:f>
              <c:strCache>
                <c:ptCount val="1"/>
                <c:pt idx="0">
                  <c:v>Colonna1</c:v>
                </c:pt>
              </c:strCache>
            </c:strRef>
          </c:tx>
          <c:spPr>
            <a:ln w="28575" cap="rnd">
              <a:solidFill>
                <a:schemeClr val="accent3"/>
              </a:solidFill>
              <a:round/>
            </a:ln>
            <a:effectLst/>
          </c:spPr>
          <c:marker>
            <c:symbol val="none"/>
          </c:marker>
          <c:cat>
            <c:strRef>
              <c:f>Foglio1!$A$2:$A$6</c:f>
              <c:strCache>
                <c:ptCount val="5"/>
                <c:pt idx="0">
                  <c:v>Austria</c:v>
                </c:pt>
                <c:pt idx="1">
                  <c:v>Sweden</c:v>
                </c:pt>
                <c:pt idx="2">
                  <c:v>France</c:v>
                </c:pt>
                <c:pt idx="3">
                  <c:v>Germany</c:v>
                </c:pt>
                <c:pt idx="4">
                  <c:v>Belgium</c:v>
                </c:pt>
              </c:strCache>
            </c:strRef>
          </c:cat>
          <c:val>
            <c:numRef>
              <c:f>Foglio1!$D$2:$D$6</c:f>
              <c:numCache>
                <c:formatCode>General</c:formatCode>
                <c:ptCount val="5"/>
              </c:numCache>
            </c:numRef>
          </c:val>
          <c:smooth val="0"/>
        </c:ser>
        <c:dLbls>
          <c:showLegendKey val="0"/>
          <c:showVal val="0"/>
          <c:showCatName val="0"/>
          <c:showSerName val="0"/>
          <c:showPercent val="0"/>
          <c:showBubbleSize val="0"/>
        </c:dLbls>
        <c:smooth val="0"/>
        <c:axId val="436132112"/>
        <c:axId val="436133288"/>
      </c:lineChart>
      <c:catAx>
        <c:axId val="43613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6133288"/>
        <c:crosses val="autoZero"/>
        <c:auto val="1"/>
        <c:lblAlgn val="ctr"/>
        <c:lblOffset val="100"/>
        <c:noMultiLvlLbl val="0"/>
      </c:catAx>
      <c:valAx>
        <c:axId val="436133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6132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Serie 1</c:v>
                </c:pt>
              </c:strCache>
            </c:strRef>
          </c:tx>
          <c:spPr>
            <a:ln w="28575" cap="rnd">
              <a:solidFill>
                <a:schemeClr val="accent1"/>
              </a:solidFill>
              <a:round/>
            </a:ln>
            <a:effectLst/>
          </c:spPr>
          <c:marker>
            <c:symbol val="none"/>
          </c:marker>
          <c:cat>
            <c:strRef>
              <c:f>Foglio1!$A$2:$A$6</c:f>
              <c:strCache>
                <c:ptCount val="5"/>
                <c:pt idx="0">
                  <c:v>Ireland</c:v>
                </c:pt>
                <c:pt idx="1">
                  <c:v>Denmark</c:v>
                </c:pt>
                <c:pt idx="2">
                  <c:v>Netherlands</c:v>
                </c:pt>
                <c:pt idx="3">
                  <c:v>United Kingdom</c:v>
                </c:pt>
                <c:pt idx="4">
                  <c:v>Norway</c:v>
                </c:pt>
              </c:strCache>
            </c:strRef>
          </c:cat>
          <c:val>
            <c:numRef>
              <c:f>Foglio1!$B$2:$B$6</c:f>
              <c:numCache>
                <c:formatCode>General</c:formatCode>
                <c:ptCount val="5"/>
                <c:pt idx="0">
                  <c:v>10</c:v>
                </c:pt>
                <c:pt idx="1">
                  <c:v>7.6</c:v>
                </c:pt>
                <c:pt idx="2">
                  <c:v>6</c:v>
                </c:pt>
                <c:pt idx="3">
                  <c:v>5.4</c:v>
                </c:pt>
                <c:pt idx="4">
                  <c:v>9.6999999999999993</c:v>
                </c:pt>
              </c:numCache>
            </c:numRef>
          </c:val>
          <c:smooth val="0"/>
        </c:ser>
        <c:ser>
          <c:idx val="1"/>
          <c:order val="1"/>
          <c:tx>
            <c:strRef>
              <c:f>Foglio1!$C$1</c:f>
              <c:strCache>
                <c:ptCount val="1"/>
                <c:pt idx="0">
                  <c:v>Serie 2</c:v>
                </c:pt>
              </c:strCache>
            </c:strRef>
          </c:tx>
          <c:spPr>
            <a:ln w="28575" cap="rnd">
              <a:solidFill>
                <a:schemeClr val="accent2"/>
              </a:solidFill>
              <a:round/>
            </a:ln>
            <a:effectLst/>
          </c:spPr>
          <c:marker>
            <c:symbol val="none"/>
          </c:marker>
          <c:cat>
            <c:strRef>
              <c:f>Foglio1!$A$2:$A$6</c:f>
              <c:strCache>
                <c:ptCount val="5"/>
                <c:pt idx="0">
                  <c:v>Ireland</c:v>
                </c:pt>
                <c:pt idx="1">
                  <c:v>Denmark</c:v>
                </c:pt>
                <c:pt idx="2">
                  <c:v>Netherlands</c:v>
                </c:pt>
                <c:pt idx="3">
                  <c:v>United Kingdom</c:v>
                </c:pt>
                <c:pt idx="4">
                  <c:v>Norway</c:v>
                </c:pt>
              </c:strCache>
            </c:strRef>
          </c:cat>
          <c:val>
            <c:numRef>
              <c:f>Foglio1!$C$2:$C$6</c:f>
              <c:numCache>
                <c:formatCode>General</c:formatCode>
                <c:ptCount val="5"/>
                <c:pt idx="0">
                  <c:v>20.3</c:v>
                </c:pt>
                <c:pt idx="1">
                  <c:v>19</c:v>
                </c:pt>
                <c:pt idx="2">
                  <c:v>13.7</c:v>
                </c:pt>
                <c:pt idx="3">
                  <c:v>13.4</c:v>
                </c:pt>
                <c:pt idx="4">
                  <c:v>8.3000000000000007</c:v>
                </c:pt>
              </c:numCache>
            </c:numRef>
          </c:val>
          <c:smooth val="0"/>
        </c:ser>
        <c:ser>
          <c:idx val="2"/>
          <c:order val="2"/>
          <c:tx>
            <c:strRef>
              <c:f>Foglio1!$D$1</c:f>
              <c:strCache>
                <c:ptCount val="1"/>
                <c:pt idx="0">
                  <c:v>Colonna1</c:v>
                </c:pt>
              </c:strCache>
            </c:strRef>
          </c:tx>
          <c:spPr>
            <a:ln w="28575" cap="rnd">
              <a:solidFill>
                <a:schemeClr val="accent3"/>
              </a:solidFill>
              <a:round/>
            </a:ln>
            <a:effectLst/>
          </c:spPr>
          <c:marker>
            <c:symbol val="none"/>
          </c:marker>
          <c:cat>
            <c:strRef>
              <c:f>Foglio1!$A$2:$A$6</c:f>
              <c:strCache>
                <c:ptCount val="5"/>
                <c:pt idx="0">
                  <c:v>Ireland</c:v>
                </c:pt>
                <c:pt idx="1">
                  <c:v>Denmark</c:v>
                </c:pt>
                <c:pt idx="2">
                  <c:v>Netherlands</c:v>
                </c:pt>
                <c:pt idx="3">
                  <c:v>United Kingdom</c:v>
                </c:pt>
                <c:pt idx="4">
                  <c:v>Norway</c:v>
                </c:pt>
              </c:strCache>
            </c:strRef>
          </c:cat>
          <c:val>
            <c:numRef>
              <c:f>Foglio1!$D$2:$D$6</c:f>
              <c:numCache>
                <c:formatCode>General</c:formatCode>
                <c:ptCount val="5"/>
              </c:numCache>
            </c:numRef>
          </c:val>
          <c:smooth val="0"/>
        </c:ser>
        <c:dLbls>
          <c:showLegendKey val="0"/>
          <c:showVal val="0"/>
          <c:showCatName val="0"/>
          <c:showSerName val="0"/>
          <c:showPercent val="0"/>
          <c:showBubbleSize val="0"/>
        </c:dLbls>
        <c:smooth val="0"/>
        <c:axId val="436130152"/>
        <c:axId val="436130544"/>
      </c:lineChart>
      <c:catAx>
        <c:axId val="43613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6130544"/>
        <c:crosses val="autoZero"/>
        <c:auto val="1"/>
        <c:lblAlgn val="ctr"/>
        <c:lblOffset val="100"/>
        <c:noMultiLvlLbl val="0"/>
      </c:catAx>
      <c:valAx>
        <c:axId val="436130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6130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Serie 1</c:v>
                </c:pt>
              </c:strCache>
            </c:strRef>
          </c:tx>
          <c:spPr>
            <a:solidFill>
              <a:schemeClr val="accent1"/>
            </a:solidFill>
            <a:ln>
              <a:noFill/>
            </a:ln>
            <a:effectLst/>
          </c:spPr>
          <c:invertIfNegative val="0"/>
          <c:cat>
            <c:strRef>
              <c:f>Foglio1!$A$2:$A$11</c:f>
              <c:strCache>
                <c:ptCount val="10"/>
                <c:pt idx="0">
                  <c:v>Russian Federation</c:v>
                </c:pt>
                <c:pt idx="1">
                  <c:v>Germany</c:v>
                </c:pt>
                <c:pt idx="2">
                  <c:v>United Kingdom</c:v>
                </c:pt>
                <c:pt idx="3">
                  <c:v>France</c:v>
                </c:pt>
                <c:pt idx="4">
                  <c:v>Italy</c:v>
                </c:pt>
                <c:pt idx="5">
                  <c:v>Spain</c:v>
                </c:pt>
                <c:pt idx="6">
                  <c:v>Netherlands</c:v>
                </c:pt>
                <c:pt idx="7">
                  <c:v>Ukraine</c:v>
                </c:pt>
                <c:pt idx="8">
                  <c:v>Norway</c:v>
                </c:pt>
                <c:pt idx="9">
                  <c:v>Switzerland</c:v>
                </c:pt>
              </c:strCache>
            </c:strRef>
          </c:cat>
          <c:val>
            <c:numRef>
              <c:f>Foglio1!$B$2:$B$11</c:f>
              <c:numCache>
                <c:formatCode>General</c:formatCode>
                <c:ptCount val="10"/>
                <c:pt idx="0">
                  <c:v>4802</c:v>
                </c:pt>
                <c:pt idx="1">
                  <c:v>4691</c:v>
                </c:pt>
                <c:pt idx="2">
                  <c:v>4294</c:v>
                </c:pt>
                <c:pt idx="3">
                  <c:v>4086</c:v>
                </c:pt>
                <c:pt idx="4">
                  <c:v>2877</c:v>
                </c:pt>
                <c:pt idx="5">
                  <c:v>2577</c:v>
                </c:pt>
                <c:pt idx="6">
                  <c:v>1335</c:v>
                </c:pt>
                <c:pt idx="7">
                  <c:v>1072</c:v>
                </c:pt>
                <c:pt idx="8">
                  <c:v>980</c:v>
                </c:pt>
                <c:pt idx="9">
                  <c:v>735</c:v>
                </c:pt>
              </c:numCache>
            </c:numRef>
          </c:val>
        </c:ser>
        <c:ser>
          <c:idx val="1"/>
          <c:order val="1"/>
          <c:tx>
            <c:strRef>
              <c:f>Foglio1!$C$1</c:f>
              <c:strCache>
                <c:ptCount val="1"/>
                <c:pt idx="0">
                  <c:v>Serie 2</c:v>
                </c:pt>
              </c:strCache>
            </c:strRef>
          </c:tx>
          <c:spPr>
            <a:solidFill>
              <a:schemeClr val="accent2"/>
            </a:solidFill>
            <a:ln>
              <a:noFill/>
            </a:ln>
            <a:effectLst/>
          </c:spPr>
          <c:invertIfNegative val="0"/>
          <c:cat>
            <c:strRef>
              <c:f>Foglio1!$A$2:$A$11</c:f>
              <c:strCache>
                <c:ptCount val="10"/>
                <c:pt idx="0">
                  <c:v>Russian Federation</c:v>
                </c:pt>
                <c:pt idx="1">
                  <c:v>Germany</c:v>
                </c:pt>
                <c:pt idx="2">
                  <c:v>United Kingdom</c:v>
                </c:pt>
                <c:pt idx="3">
                  <c:v>France</c:v>
                </c:pt>
                <c:pt idx="4">
                  <c:v>Italy</c:v>
                </c:pt>
                <c:pt idx="5">
                  <c:v>Spain</c:v>
                </c:pt>
                <c:pt idx="6">
                  <c:v>Netherlands</c:v>
                </c:pt>
                <c:pt idx="7">
                  <c:v>Ukraine</c:v>
                </c:pt>
                <c:pt idx="8">
                  <c:v>Norway</c:v>
                </c:pt>
                <c:pt idx="9">
                  <c:v>Switzerland</c:v>
                </c:pt>
              </c:strCache>
            </c:strRef>
          </c:cat>
          <c:val>
            <c:numRef>
              <c:f>Foglio1!$C$2:$C$11</c:f>
              <c:numCache>
                <c:formatCode>General</c:formatCode>
                <c:ptCount val="10"/>
                <c:pt idx="0">
                  <c:v>4176</c:v>
                </c:pt>
                <c:pt idx="1">
                  <c:v>7053</c:v>
                </c:pt>
                <c:pt idx="2">
                  <c:v>6658</c:v>
                </c:pt>
                <c:pt idx="3">
                  <c:v>6754</c:v>
                </c:pt>
                <c:pt idx="4">
                  <c:v>6255</c:v>
                </c:pt>
                <c:pt idx="5">
                  <c:v>6136</c:v>
                </c:pt>
                <c:pt idx="6">
                  <c:v>6847</c:v>
                </c:pt>
                <c:pt idx="7">
                  <c:v>3350</c:v>
                </c:pt>
                <c:pt idx="8">
                  <c:v>15427</c:v>
                </c:pt>
                <c:pt idx="9">
                  <c:v>9182</c:v>
                </c:pt>
              </c:numCache>
            </c:numRef>
          </c:val>
        </c:ser>
        <c:ser>
          <c:idx val="2"/>
          <c:order val="2"/>
          <c:tx>
            <c:strRef>
              <c:f>Foglio1!$D$1</c:f>
              <c:strCache>
                <c:ptCount val="1"/>
                <c:pt idx="0">
                  <c:v>Colonna1</c:v>
                </c:pt>
              </c:strCache>
            </c:strRef>
          </c:tx>
          <c:spPr>
            <a:solidFill>
              <a:schemeClr val="accent3"/>
            </a:solidFill>
            <a:ln>
              <a:noFill/>
            </a:ln>
            <a:effectLst/>
          </c:spPr>
          <c:invertIfNegative val="0"/>
          <c:cat>
            <c:strRef>
              <c:f>Foglio1!$A$2:$A$11</c:f>
              <c:strCache>
                <c:ptCount val="10"/>
                <c:pt idx="0">
                  <c:v>Russian Federation</c:v>
                </c:pt>
                <c:pt idx="1">
                  <c:v>Germany</c:v>
                </c:pt>
                <c:pt idx="2">
                  <c:v>United Kingdom</c:v>
                </c:pt>
                <c:pt idx="3">
                  <c:v>France</c:v>
                </c:pt>
                <c:pt idx="4">
                  <c:v>Italy</c:v>
                </c:pt>
                <c:pt idx="5">
                  <c:v>Spain</c:v>
                </c:pt>
                <c:pt idx="6">
                  <c:v>Netherlands</c:v>
                </c:pt>
                <c:pt idx="7">
                  <c:v>Ukraine</c:v>
                </c:pt>
                <c:pt idx="8">
                  <c:v>Norway</c:v>
                </c:pt>
                <c:pt idx="9">
                  <c:v>Switzerland</c:v>
                </c:pt>
              </c:strCache>
            </c:strRef>
          </c:cat>
          <c:val>
            <c:numRef>
              <c:f>Foglio1!$D$2:$D$11</c:f>
              <c:numCache>
                <c:formatCode>General</c:formatCode>
                <c:ptCount val="10"/>
              </c:numCache>
            </c:numRef>
          </c:val>
        </c:ser>
        <c:dLbls>
          <c:showLegendKey val="0"/>
          <c:showVal val="0"/>
          <c:showCatName val="0"/>
          <c:showSerName val="0"/>
          <c:showPercent val="0"/>
          <c:showBubbleSize val="0"/>
        </c:dLbls>
        <c:gapWidth val="219"/>
        <c:overlap val="-27"/>
        <c:axId val="436129368"/>
        <c:axId val="436135640"/>
      </c:barChart>
      <c:catAx>
        <c:axId val="43612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6135640"/>
        <c:crosses val="autoZero"/>
        <c:auto val="1"/>
        <c:lblAlgn val="ctr"/>
        <c:lblOffset val="100"/>
        <c:noMultiLvlLbl val="0"/>
      </c:catAx>
      <c:valAx>
        <c:axId val="436135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6129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76575" cy="512763"/>
          </a:xfrm>
          <a:prstGeom prst="rect">
            <a:avLst/>
          </a:prstGeom>
          <a:noFill/>
          <a:ln w="9525">
            <a:noFill/>
            <a:miter lim="800000"/>
            <a:headEnd/>
            <a:tailEnd/>
          </a:ln>
        </p:spPr>
        <p:txBody>
          <a:bodyPr vert="horz" wrap="square" lIns="94760" tIns="47380" rIns="94760" bIns="47380" numCol="1" anchor="t" anchorCtr="0" compatLnSpc="1">
            <a:prstTxWarp prst="textNoShape">
              <a:avLst/>
            </a:prstTxWarp>
          </a:bodyPr>
          <a:lstStyle>
            <a:lvl1pPr defTabSz="947738" eaLnBrk="0" hangingPunct="0">
              <a:defRPr sz="1200">
                <a:latin typeface="Arial" charset="0"/>
              </a:defRPr>
            </a:lvl1pPr>
          </a:lstStyle>
          <a:p>
            <a:pPr>
              <a:defRPr/>
            </a:pPr>
            <a:r>
              <a:rPr lang="en-US"/>
              <a:t>Massimo Bezzi - Vice President</a:t>
            </a:r>
          </a:p>
        </p:txBody>
      </p:sp>
      <p:sp>
        <p:nvSpPr>
          <p:cNvPr id="41987"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p:spPr>
        <p:txBody>
          <a:bodyPr vert="horz" wrap="square" lIns="94760" tIns="47380" rIns="94760" bIns="47380" numCol="1" anchor="t" anchorCtr="0" compatLnSpc="1">
            <a:prstTxWarp prst="textNoShape">
              <a:avLst/>
            </a:prstTxWarp>
          </a:bodyPr>
          <a:lstStyle>
            <a:lvl1pPr algn="r" defTabSz="947738" eaLnBrk="0" hangingPunct="0">
              <a:defRPr sz="1200">
                <a:latin typeface="Arial" charset="0"/>
              </a:defRPr>
            </a:lvl1pPr>
          </a:lstStyle>
          <a:p>
            <a:pPr>
              <a:defRPr/>
            </a:pPr>
            <a:fld id="{ABAAF88E-5664-4A1D-ADC2-2C6478615BDB}" type="datetime1">
              <a:rPr lang="it-IT"/>
              <a:pPr>
                <a:defRPr/>
              </a:pPr>
              <a:t>20/09/2016</a:t>
            </a:fld>
            <a:endParaRPr lang="en-US"/>
          </a:p>
        </p:txBody>
      </p:sp>
      <p:sp>
        <p:nvSpPr>
          <p:cNvPr id="41988"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p:spPr>
        <p:txBody>
          <a:bodyPr vert="horz" wrap="square" lIns="94760" tIns="47380" rIns="94760" bIns="47380" numCol="1" anchor="b" anchorCtr="0" compatLnSpc="1">
            <a:prstTxWarp prst="textNoShape">
              <a:avLst/>
            </a:prstTxWarp>
          </a:bodyPr>
          <a:lstStyle>
            <a:lvl1pPr defTabSz="947738" eaLnBrk="0" hangingPunct="0">
              <a:defRPr sz="1200">
                <a:latin typeface="Arial" charset="0"/>
              </a:defRPr>
            </a:lvl1pPr>
          </a:lstStyle>
          <a:p>
            <a:pPr>
              <a:defRPr/>
            </a:pPr>
            <a:endParaRPr lang="en-US"/>
          </a:p>
        </p:txBody>
      </p:sp>
      <p:sp>
        <p:nvSpPr>
          <p:cNvPr id="41989"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p:spPr>
        <p:txBody>
          <a:bodyPr vert="horz" wrap="square" lIns="94760" tIns="47380" rIns="94760" bIns="47380" numCol="1" anchor="b" anchorCtr="0" compatLnSpc="1">
            <a:prstTxWarp prst="textNoShape">
              <a:avLst/>
            </a:prstTxWarp>
          </a:bodyPr>
          <a:lstStyle>
            <a:lvl1pPr algn="r" defTabSz="947738" eaLnBrk="0" hangingPunct="0">
              <a:defRPr sz="1200"/>
            </a:lvl1pPr>
          </a:lstStyle>
          <a:p>
            <a:fld id="{2B19E03C-36D3-4230-B722-CEC5EA13E013}" type="slidenum">
              <a:rPr lang="en-US" altLang="it-IT"/>
              <a:pPr/>
              <a:t>‹N›</a:t>
            </a:fld>
            <a:endParaRPr lang="en-US" altLang="it-IT"/>
          </a:p>
        </p:txBody>
      </p:sp>
    </p:spTree>
    <p:extLst>
      <p:ext uri="{BB962C8B-B14F-4D97-AF65-F5344CB8AC3E}">
        <p14:creationId xmlns:p14="http://schemas.microsoft.com/office/powerpoint/2010/main" val="1515950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76575" cy="512763"/>
          </a:xfrm>
          <a:prstGeom prst="rect">
            <a:avLst/>
          </a:prstGeom>
          <a:noFill/>
          <a:ln w="9525">
            <a:noFill/>
            <a:miter lim="800000"/>
            <a:headEnd/>
            <a:tailEnd/>
          </a:ln>
        </p:spPr>
        <p:txBody>
          <a:bodyPr vert="horz" wrap="square" lIns="94760" tIns="47380" rIns="94760" bIns="47380" numCol="1" anchor="t" anchorCtr="0" compatLnSpc="1">
            <a:prstTxWarp prst="textNoShape">
              <a:avLst/>
            </a:prstTxWarp>
          </a:bodyPr>
          <a:lstStyle>
            <a:lvl1pPr defTabSz="947738">
              <a:defRPr sz="1200">
                <a:latin typeface="Arial" charset="0"/>
              </a:defRPr>
            </a:lvl1pPr>
          </a:lstStyle>
          <a:p>
            <a:pPr>
              <a:defRPr/>
            </a:pPr>
            <a:r>
              <a:rPr lang="en-US"/>
              <a:t>Massimo Bezzi - Vice President</a:t>
            </a:r>
          </a:p>
        </p:txBody>
      </p:sp>
      <p:sp>
        <p:nvSpPr>
          <p:cNvPr id="34819" name="Rectangle 3"/>
          <p:cNvSpPr>
            <a:spLocks noGrp="1" noChangeArrowheads="1"/>
          </p:cNvSpPr>
          <p:nvPr>
            <p:ph type="dt" idx="1"/>
          </p:nvPr>
        </p:nvSpPr>
        <p:spPr bwMode="auto">
          <a:xfrm>
            <a:off x="4021138" y="0"/>
            <a:ext cx="3076575" cy="512763"/>
          </a:xfrm>
          <a:prstGeom prst="rect">
            <a:avLst/>
          </a:prstGeom>
          <a:noFill/>
          <a:ln w="9525">
            <a:noFill/>
            <a:miter lim="800000"/>
            <a:headEnd/>
            <a:tailEnd/>
          </a:ln>
        </p:spPr>
        <p:txBody>
          <a:bodyPr vert="horz" wrap="square" lIns="94760" tIns="47380" rIns="94760" bIns="47380" numCol="1" anchor="t" anchorCtr="0" compatLnSpc="1">
            <a:prstTxWarp prst="textNoShape">
              <a:avLst/>
            </a:prstTxWarp>
          </a:bodyPr>
          <a:lstStyle>
            <a:lvl1pPr algn="r" defTabSz="947738">
              <a:defRPr sz="1200">
                <a:latin typeface="Arial" charset="0"/>
              </a:defRPr>
            </a:lvl1pPr>
          </a:lstStyle>
          <a:p>
            <a:pPr>
              <a:defRPr/>
            </a:pPr>
            <a:fld id="{92943EF4-4307-48A3-8FD9-B9C942C75936}" type="datetime1">
              <a:rPr lang="en-US"/>
              <a:pPr>
                <a:defRPr/>
              </a:pPr>
              <a:t>9/20/2016</a:t>
            </a:fld>
            <a:endParaRPr lang="en-US"/>
          </a:p>
        </p:txBody>
      </p:sp>
      <p:sp>
        <p:nvSpPr>
          <p:cNvPr id="6148"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4760" tIns="47380" rIns="94760" bIns="473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p:spPr>
        <p:txBody>
          <a:bodyPr vert="horz" wrap="square" lIns="94760" tIns="47380" rIns="94760" bIns="47380" numCol="1" anchor="b" anchorCtr="0" compatLnSpc="1">
            <a:prstTxWarp prst="textNoShape">
              <a:avLst/>
            </a:prstTxWarp>
          </a:bodyPr>
          <a:lstStyle>
            <a:lvl1pPr defTabSz="947738">
              <a:defRPr sz="1200">
                <a:latin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p:spPr>
        <p:txBody>
          <a:bodyPr vert="horz" wrap="square" lIns="94760" tIns="47380" rIns="94760" bIns="47380" numCol="1" anchor="b" anchorCtr="0" compatLnSpc="1">
            <a:prstTxWarp prst="textNoShape">
              <a:avLst/>
            </a:prstTxWarp>
          </a:bodyPr>
          <a:lstStyle>
            <a:lvl1pPr algn="r" defTabSz="947738">
              <a:defRPr sz="1200"/>
            </a:lvl1pPr>
          </a:lstStyle>
          <a:p>
            <a:fld id="{1B477A24-11A8-450C-9C4A-A249E9B66A8D}" type="slidenum">
              <a:rPr lang="en-US" altLang="it-IT"/>
              <a:pPr/>
              <a:t>‹N›</a:t>
            </a:fld>
            <a:endParaRPr lang="en-US" altLang="it-IT"/>
          </a:p>
        </p:txBody>
      </p:sp>
    </p:spTree>
    <p:extLst>
      <p:ext uri="{BB962C8B-B14F-4D97-AF65-F5344CB8AC3E}">
        <p14:creationId xmlns:p14="http://schemas.microsoft.com/office/powerpoint/2010/main" val="171887676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71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5182201B-1DA6-461A-BD28-133063005ED1}" type="slidenum">
              <a:rPr lang="en-US" altLang="it-IT" sz="1200"/>
              <a:pPr eaLnBrk="1" hangingPunct="1"/>
              <a:t>1</a:t>
            </a:fld>
            <a:endParaRPr lang="en-US" altLang="it-IT" sz="1200"/>
          </a:p>
        </p:txBody>
      </p:sp>
      <p:sp>
        <p:nvSpPr>
          <p:cNvPr id="7172" name="Rectangle 2"/>
          <p:cNvSpPr>
            <a:spLocks noGrp="1" noRot="1" noChangeAspect="1" noChangeArrowheads="1" noTextEdit="1"/>
          </p:cNvSpPr>
          <p:nvPr>
            <p:ph type="sldImg"/>
          </p:nvPr>
        </p:nvSpPr>
        <p:spPr>
          <a:ln/>
        </p:spPr>
      </p:sp>
      <p:sp>
        <p:nvSpPr>
          <p:cNvPr id="7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extLst>
      <p:ext uri="{BB962C8B-B14F-4D97-AF65-F5344CB8AC3E}">
        <p14:creationId xmlns:p14="http://schemas.microsoft.com/office/powerpoint/2010/main" val="2950950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2446820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3007253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468274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anose="020B0604020202020204" pitchFamily="34" charset="0"/>
            </a:endParaRPr>
          </a:p>
        </p:txBody>
      </p:sp>
    </p:spTree>
    <p:extLst>
      <p:ext uri="{BB962C8B-B14F-4D97-AF65-F5344CB8AC3E}">
        <p14:creationId xmlns:p14="http://schemas.microsoft.com/office/powerpoint/2010/main" val="754285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anose="020B0604020202020204" pitchFamily="34" charset="0"/>
            </a:endParaRPr>
          </a:p>
        </p:txBody>
      </p:sp>
    </p:spTree>
    <p:extLst>
      <p:ext uri="{BB962C8B-B14F-4D97-AF65-F5344CB8AC3E}">
        <p14:creationId xmlns:p14="http://schemas.microsoft.com/office/powerpoint/2010/main" val="2972773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anose="020B0604020202020204" pitchFamily="34" charset="0"/>
            </a:endParaRPr>
          </a:p>
        </p:txBody>
      </p:sp>
    </p:spTree>
    <p:extLst>
      <p:ext uri="{BB962C8B-B14F-4D97-AF65-F5344CB8AC3E}">
        <p14:creationId xmlns:p14="http://schemas.microsoft.com/office/powerpoint/2010/main" val="1067145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anose="020B0604020202020204" pitchFamily="34" charset="0"/>
            </a:endParaRPr>
          </a:p>
        </p:txBody>
      </p:sp>
    </p:spTree>
    <p:extLst>
      <p:ext uri="{BB962C8B-B14F-4D97-AF65-F5344CB8AC3E}">
        <p14:creationId xmlns:p14="http://schemas.microsoft.com/office/powerpoint/2010/main" val="369272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2534725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3745818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270630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225472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1463269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2531402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2500602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2492583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260206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4137606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2117298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3604232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102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C579AC23-9E3F-4D12-9437-C8108F91E9A6}" type="slidenum">
              <a:rPr lang="en-US" altLang="it-IT" sz="1200"/>
              <a:pPr eaLnBrk="1" hangingPunct="1"/>
              <a:t>29</a:t>
            </a:fld>
            <a:endParaRPr lang="en-US" altLang="it-IT" sz="1200"/>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extLst>
      <p:ext uri="{BB962C8B-B14F-4D97-AF65-F5344CB8AC3E}">
        <p14:creationId xmlns:p14="http://schemas.microsoft.com/office/powerpoint/2010/main" val="197230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105655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310708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2740036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195881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3444321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2341339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000">
                <a:solidFill>
                  <a:schemeClr val="tx1"/>
                </a:solidFill>
                <a:latin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it-IT" sz="1200" smtClean="0"/>
              <a:t>Massimo Bezzi - Vice President</a:t>
            </a: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236439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9C46C47-3DF1-4CAA-8BD0-ED033AB460F0}" type="datetime1">
              <a:rPr lang="it-IT" smtClean="0"/>
              <a:t>20/09/2016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3F4F8F-8403-42F1-BC09-5AE4A436B798}" type="slidenum">
              <a:rPr lang="en-US" altLang="it-IT"/>
              <a:pPr/>
              <a:t>‹N›</a:t>
            </a:fld>
            <a:endParaRPr lang="en-US" altLang="it-IT"/>
          </a:p>
        </p:txBody>
      </p:sp>
    </p:spTree>
    <p:extLst>
      <p:ext uri="{BB962C8B-B14F-4D97-AF65-F5344CB8AC3E}">
        <p14:creationId xmlns:p14="http://schemas.microsoft.com/office/powerpoint/2010/main" val="299111043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4C796A8-1117-4978-8CAD-DC53A65FAE1A}" type="datetime1">
              <a:rPr lang="it-IT" smtClean="0"/>
              <a:t>20/09/2016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E286545-B3E1-4BA3-8B93-958C2111F399}" type="slidenum">
              <a:rPr lang="en-US" altLang="it-IT"/>
              <a:pPr/>
              <a:t>‹N›</a:t>
            </a:fld>
            <a:endParaRPr lang="en-US" altLang="it-IT"/>
          </a:p>
        </p:txBody>
      </p:sp>
    </p:spTree>
    <p:extLst>
      <p:ext uri="{BB962C8B-B14F-4D97-AF65-F5344CB8AC3E}">
        <p14:creationId xmlns:p14="http://schemas.microsoft.com/office/powerpoint/2010/main" val="156903140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93EDF89-201C-4F65-9357-3C6E02B5D181}" type="datetime1">
              <a:rPr lang="it-IT" smtClean="0"/>
              <a:t>20/09/2016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328435-43DC-46B1-918D-1F4FBE1C767E}" type="slidenum">
              <a:rPr lang="en-US" altLang="it-IT"/>
              <a:pPr/>
              <a:t>‹N›</a:t>
            </a:fld>
            <a:endParaRPr lang="en-US" altLang="it-IT"/>
          </a:p>
        </p:txBody>
      </p:sp>
    </p:spTree>
    <p:extLst>
      <p:ext uri="{BB962C8B-B14F-4D97-AF65-F5344CB8AC3E}">
        <p14:creationId xmlns:p14="http://schemas.microsoft.com/office/powerpoint/2010/main" val="35574615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DB1F06F-552B-4745-B5F7-AD0A31F7F5C1}" type="datetime1">
              <a:rPr lang="it-IT" smtClean="0"/>
              <a:t>20/09/2016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6394ACE-8FC7-44BE-94DA-70713CB2CCF4}" type="slidenum">
              <a:rPr lang="en-US" altLang="it-IT"/>
              <a:pPr/>
              <a:t>‹N›</a:t>
            </a:fld>
            <a:endParaRPr lang="en-US" altLang="it-IT"/>
          </a:p>
        </p:txBody>
      </p:sp>
    </p:spTree>
    <p:extLst>
      <p:ext uri="{BB962C8B-B14F-4D97-AF65-F5344CB8AC3E}">
        <p14:creationId xmlns:p14="http://schemas.microsoft.com/office/powerpoint/2010/main" val="11082672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6E032418-2113-42AA-85C7-1699021E6F25}" type="datetime1">
              <a:rPr lang="it-IT" smtClean="0"/>
              <a:t>20/09/2016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85B04EB-8D36-4BEF-A757-CA5F64A8B907}" type="slidenum">
              <a:rPr lang="en-US" altLang="it-IT"/>
              <a:pPr/>
              <a:t>‹N›</a:t>
            </a:fld>
            <a:endParaRPr lang="en-US" altLang="it-IT"/>
          </a:p>
        </p:txBody>
      </p:sp>
    </p:spTree>
    <p:extLst>
      <p:ext uri="{BB962C8B-B14F-4D97-AF65-F5344CB8AC3E}">
        <p14:creationId xmlns:p14="http://schemas.microsoft.com/office/powerpoint/2010/main" val="5275346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D02D962-8D52-4F43-A922-78146176B462}" type="datetime1">
              <a:rPr lang="it-IT" smtClean="0"/>
              <a:t>20/09/2016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E337A46-F999-43E8-B429-F86CF2E885E8}" type="slidenum">
              <a:rPr lang="en-US" altLang="it-IT"/>
              <a:pPr/>
              <a:t>‹N›</a:t>
            </a:fld>
            <a:endParaRPr lang="en-US" altLang="it-IT"/>
          </a:p>
        </p:txBody>
      </p:sp>
    </p:spTree>
    <p:extLst>
      <p:ext uri="{BB962C8B-B14F-4D97-AF65-F5344CB8AC3E}">
        <p14:creationId xmlns:p14="http://schemas.microsoft.com/office/powerpoint/2010/main" val="42669692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883930C-1141-4A0F-893A-F8C1DD020756}" type="datetime1">
              <a:rPr lang="it-IT" smtClean="0"/>
              <a:t>20/09/2016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819A474-1949-4B0E-B44C-6F719FB18860}" type="slidenum">
              <a:rPr lang="en-US" altLang="it-IT"/>
              <a:pPr/>
              <a:t>‹N›</a:t>
            </a:fld>
            <a:endParaRPr lang="en-US" altLang="it-IT"/>
          </a:p>
        </p:txBody>
      </p:sp>
    </p:spTree>
    <p:extLst>
      <p:ext uri="{BB962C8B-B14F-4D97-AF65-F5344CB8AC3E}">
        <p14:creationId xmlns:p14="http://schemas.microsoft.com/office/powerpoint/2010/main" val="402005176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C5068F9-6C4C-43B7-9F7C-23ED9B3122B4}" type="datetime1">
              <a:rPr lang="it-IT" smtClean="0"/>
              <a:t>20/09/2016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27044F2-243E-40C9-94F7-4630870F314D}" type="slidenum">
              <a:rPr lang="en-US" altLang="it-IT"/>
              <a:pPr/>
              <a:t>‹N›</a:t>
            </a:fld>
            <a:endParaRPr lang="en-US" altLang="it-IT"/>
          </a:p>
        </p:txBody>
      </p:sp>
    </p:spTree>
    <p:extLst>
      <p:ext uri="{BB962C8B-B14F-4D97-AF65-F5344CB8AC3E}">
        <p14:creationId xmlns:p14="http://schemas.microsoft.com/office/powerpoint/2010/main" val="38284899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FEA7BD7-D587-4F27-976D-E6EFE4B5081E}" type="datetime1">
              <a:rPr lang="it-IT" smtClean="0"/>
              <a:t>20/09/2016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65BEAD8-903B-4046-B8B4-222753A154D0}" type="slidenum">
              <a:rPr lang="en-US" altLang="it-IT"/>
              <a:pPr/>
              <a:t>‹N›</a:t>
            </a:fld>
            <a:endParaRPr lang="en-US" altLang="it-IT"/>
          </a:p>
        </p:txBody>
      </p:sp>
    </p:spTree>
    <p:extLst>
      <p:ext uri="{BB962C8B-B14F-4D97-AF65-F5344CB8AC3E}">
        <p14:creationId xmlns:p14="http://schemas.microsoft.com/office/powerpoint/2010/main" val="27434764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E4E0F631-D786-43CA-93B2-55898A4A9566}" type="datetime1">
              <a:rPr lang="it-IT" smtClean="0"/>
              <a:t>20/09/2016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1A1033F-6779-462A-927F-87DE8B3ADC75}" type="slidenum">
              <a:rPr lang="en-US" altLang="it-IT"/>
              <a:pPr/>
              <a:t>‹N›</a:t>
            </a:fld>
            <a:endParaRPr lang="en-US" altLang="it-IT"/>
          </a:p>
        </p:txBody>
      </p:sp>
    </p:spTree>
    <p:extLst>
      <p:ext uri="{BB962C8B-B14F-4D97-AF65-F5344CB8AC3E}">
        <p14:creationId xmlns:p14="http://schemas.microsoft.com/office/powerpoint/2010/main" val="232189959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7C2F7E01-C7E6-4024-87FC-3F03720B0B80}" type="datetime1">
              <a:rPr lang="it-IT" smtClean="0"/>
              <a:t>20/09/2016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C2B591E-143C-42D1-B35B-1256713AE61F}" type="slidenum">
              <a:rPr lang="en-US" altLang="it-IT"/>
              <a:pPr/>
              <a:t>‹N›</a:t>
            </a:fld>
            <a:endParaRPr lang="en-US" altLang="it-IT"/>
          </a:p>
        </p:txBody>
      </p:sp>
    </p:spTree>
    <p:extLst>
      <p:ext uri="{BB962C8B-B14F-4D97-AF65-F5344CB8AC3E}">
        <p14:creationId xmlns:p14="http://schemas.microsoft.com/office/powerpoint/2010/main" val="30480819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endParaRPr lang="en-US" altLang="it-IT"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16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5476B0A9-F472-4FB2-AC3E-784F21076F47}" type="datetime1">
              <a:rPr lang="it-IT" smtClean="0"/>
              <a:t>20/09/2016</a:t>
            </a:fld>
            <a:endParaRPr lang="en-U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C2504D9-5EDC-4063-9488-6F2374F5F5A8}" type="slidenum">
              <a:rPr lang="en-US" altLang="it-IT"/>
              <a:pPr/>
              <a:t>‹N›</a:t>
            </a:fld>
            <a:endParaRPr lang="en-US" altLang="it-IT"/>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p:transition>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1619250" y="3789363"/>
            <a:ext cx="6192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endParaRPr lang="fr-FR" altLang="it-IT" sz="1800"/>
          </a:p>
        </p:txBody>
      </p:sp>
      <p:sp>
        <p:nvSpPr>
          <p:cNvPr id="2052" name="AutoShape 8"/>
          <p:cNvSpPr>
            <a:spLocks noChangeArrowheads="1"/>
          </p:cNvSpPr>
          <p:nvPr/>
        </p:nvSpPr>
        <p:spPr bwMode="auto">
          <a:xfrm>
            <a:off x="468313" y="836613"/>
            <a:ext cx="8207375" cy="5543550"/>
          </a:xfrm>
          <a:prstGeom prst="roundRect">
            <a:avLst>
              <a:gd name="adj" fmla="val 16667"/>
            </a:avLst>
          </a:prstGeom>
          <a:solidFill>
            <a:schemeClr val="bg1"/>
          </a:solidFill>
          <a:ln w="31750">
            <a:solidFill>
              <a:srgbClr val="003366"/>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fr-FR" altLang="it-IT" sz="1800"/>
          </a:p>
        </p:txBody>
      </p:sp>
      <p:sp>
        <p:nvSpPr>
          <p:cNvPr id="2053" name="Text Box 10"/>
          <p:cNvSpPr txBox="1">
            <a:spLocks noChangeArrowheads="1"/>
          </p:cNvSpPr>
          <p:nvPr/>
        </p:nvSpPr>
        <p:spPr bwMode="auto">
          <a:xfrm>
            <a:off x="179326" y="3950385"/>
            <a:ext cx="8785348"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1" hangingPunct="1">
              <a:spcBef>
                <a:spcPct val="50000"/>
              </a:spcBef>
              <a:defRPr sz="1800" b="1">
                <a:solidFill>
                  <a:srgbClr val="003366"/>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spcBef>
                <a:spcPts val="500"/>
              </a:spcBef>
            </a:pPr>
            <a:r>
              <a:rPr lang="es-ES" altLang="it-IT" dirty="0" smtClean="0"/>
              <a:t>El mercado de los ascensores en Europa  </a:t>
            </a:r>
          </a:p>
          <a:p>
            <a:pPr>
              <a:spcBef>
                <a:spcPts val="500"/>
              </a:spcBef>
            </a:pPr>
            <a:r>
              <a:rPr lang="es-ES" altLang="it-IT" dirty="0" smtClean="0"/>
              <a:t>dentro del sector de la construcción</a:t>
            </a:r>
            <a:br>
              <a:rPr lang="es-ES" altLang="it-IT" dirty="0" smtClean="0"/>
            </a:br>
            <a:r>
              <a:rPr lang="es-ES" altLang="it-IT" dirty="0" smtClean="0"/>
              <a:t>Del 2014 al futuro</a:t>
            </a:r>
          </a:p>
          <a:p>
            <a:r>
              <a:rPr lang="es-ES" altLang="it-IT" dirty="0" smtClean="0"/>
              <a:t/>
            </a:r>
            <a:br>
              <a:rPr lang="es-ES" altLang="it-IT" dirty="0" smtClean="0"/>
            </a:br>
            <a:r>
              <a:rPr lang="es-ES" altLang="it-IT" dirty="0" smtClean="0"/>
              <a:t>22 Septiembre 2016</a:t>
            </a:r>
          </a:p>
          <a:p>
            <a:r>
              <a:rPr lang="es-ES" altLang="it-IT" dirty="0" smtClean="0"/>
              <a:t>Madrid, España</a:t>
            </a:r>
          </a:p>
          <a:p>
            <a:r>
              <a:rPr lang="es-ES" altLang="it-IT" dirty="0" smtClean="0"/>
              <a:t>Giuseppe </a:t>
            </a:r>
            <a:r>
              <a:rPr lang="es-ES" altLang="it-IT" dirty="0" err="1" smtClean="0"/>
              <a:t>Iotti</a:t>
            </a:r>
            <a:r>
              <a:rPr lang="es-ES" altLang="it-IT" dirty="0" smtClean="0"/>
              <a:t> – Secretario General</a:t>
            </a:r>
          </a:p>
          <a:p>
            <a:endParaRPr lang="fr-FR" altLang="it-IT" dirty="0"/>
          </a:p>
        </p:txBody>
      </p:sp>
      <p:pic>
        <p:nvPicPr>
          <p:cNvPr id="2054" name="Picture 10" descr="loghi_efesm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836613"/>
            <a:ext cx="33845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8" descr="Dark downward diagonal"/>
          <p:cNvSpPr txBox="1">
            <a:spLocks noChangeArrowheads="1"/>
          </p:cNvSpPr>
          <p:nvPr/>
        </p:nvSpPr>
        <p:spPr bwMode="auto">
          <a:xfrm>
            <a:off x="2124075" y="3141663"/>
            <a:ext cx="4608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fr-FR" altLang="it-IT" sz="1800" dirty="0" err="1">
                <a:solidFill>
                  <a:srgbClr val="003366"/>
                </a:solidFill>
              </a:rPr>
              <a:t>European</a:t>
            </a:r>
            <a:r>
              <a:rPr lang="fr-FR" altLang="it-IT" sz="1800" dirty="0">
                <a:solidFill>
                  <a:srgbClr val="003366"/>
                </a:solidFill>
              </a:rPr>
              <a:t> </a:t>
            </a:r>
            <a:r>
              <a:rPr lang="fr-FR" altLang="it-IT" sz="1800" dirty="0" err="1">
                <a:solidFill>
                  <a:srgbClr val="003366"/>
                </a:solidFill>
              </a:rPr>
              <a:t>Federation</a:t>
            </a:r>
            <a:r>
              <a:rPr lang="fr-FR" altLang="it-IT" sz="1800" dirty="0">
                <a:solidFill>
                  <a:srgbClr val="003366"/>
                </a:solidFill>
              </a:rPr>
              <a:t> for </a:t>
            </a:r>
            <a:r>
              <a:rPr lang="fr-FR" altLang="it-IT" sz="1800" dirty="0" err="1">
                <a:solidFill>
                  <a:srgbClr val="003366"/>
                </a:solidFill>
              </a:rPr>
              <a:t>Elevator</a:t>
            </a:r>
            <a:r>
              <a:rPr lang="fr-FR" altLang="it-IT" sz="1800" dirty="0">
                <a:solidFill>
                  <a:srgbClr val="003366"/>
                </a:solidFill>
              </a:rPr>
              <a:t> Small and Medium-</a:t>
            </a:r>
            <a:r>
              <a:rPr lang="fr-FR" altLang="it-IT" sz="1800" dirty="0" err="1">
                <a:solidFill>
                  <a:srgbClr val="003366"/>
                </a:solidFill>
              </a:rPr>
              <a:t>sized</a:t>
            </a:r>
            <a:r>
              <a:rPr lang="fr-FR" altLang="it-IT" sz="1800" dirty="0">
                <a:solidFill>
                  <a:srgbClr val="003366"/>
                </a:solidFill>
              </a:rPr>
              <a:t> </a:t>
            </a:r>
            <a:r>
              <a:rPr lang="fr-FR" altLang="it-IT" sz="1800" dirty="0" err="1">
                <a:solidFill>
                  <a:srgbClr val="003366"/>
                </a:solidFill>
              </a:rPr>
              <a:t>Enterprises</a:t>
            </a:r>
            <a:endParaRPr lang="fr-FR" altLang="it-IT" sz="1800" dirty="0">
              <a:solidFill>
                <a:srgbClr val="003366"/>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29298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US" altLang="it-IT" sz="2600" b="1" dirty="0">
                <a:solidFill>
                  <a:srgbClr val="003366"/>
                </a:solidFill>
                <a:latin typeface="Calibri" panose="020F0502020204030204" pitchFamily="34" charset="0"/>
              </a:rPr>
              <a:t>De3 = </a:t>
            </a:r>
            <a:r>
              <a:rPr lang="en-US" altLang="it-IT" sz="2600" b="1" dirty="0" smtClean="0">
                <a:solidFill>
                  <a:srgbClr val="003366"/>
                </a:solidFill>
                <a:latin typeface="Calibri" panose="020F0502020204030204" pitchFamily="34" charset="0"/>
              </a:rPr>
              <a:t>Ne/Pi</a:t>
            </a:r>
            <a:endParaRPr lang="en-GB" altLang="it-IT" sz="2600" b="1" dirty="0">
              <a:solidFill>
                <a:srgbClr val="003366"/>
              </a:solidFill>
              <a:latin typeface="Calibri" panose="020F0502020204030204" pitchFamily="34" charset="0"/>
            </a:endParaRPr>
          </a:p>
        </p:txBody>
      </p:sp>
      <p:graphicFrame>
        <p:nvGraphicFramePr>
          <p:cNvPr id="8" name="Segnaposto contenuto 6"/>
          <p:cNvGraphicFramePr>
            <a:graphicFrameLocks/>
          </p:cNvGraphicFramePr>
          <p:nvPr>
            <p:extLst>
              <p:ext uri="{D42A27DB-BD31-4B8C-83A1-F6EECF244321}">
                <p14:modId xmlns:p14="http://schemas.microsoft.com/office/powerpoint/2010/main" val="4076749113"/>
              </p:ext>
            </p:extLst>
          </p:nvPr>
        </p:nvGraphicFramePr>
        <p:xfrm>
          <a:off x="0" y="1890059"/>
          <a:ext cx="8999538" cy="43472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780872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29298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pt-BR" altLang="it-IT" sz="2600" b="1" dirty="0">
                <a:solidFill>
                  <a:srgbClr val="003366"/>
                </a:solidFill>
                <a:latin typeface="Calibri" panose="020F0502020204030204" pitchFamily="34" charset="0"/>
              </a:rPr>
              <a:t>Ingreso Urbano Anual Total (IUT)</a:t>
            </a:r>
            <a:endParaRPr lang="en-GB" altLang="it-IT" sz="2600" b="1" dirty="0">
              <a:solidFill>
                <a:srgbClr val="003366"/>
              </a:solidFill>
              <a:latin typeface="Calibri" panose="020F0502020204030204" pitchFamily="34" charset="0"/>
            </a:endParaRPr>
          </a:p>
        </p:txBody>
      </p:sp>
      <p:sp>
        <p:nvSpPr>
          <p:cNvPr id="7" name="CasellaDiTesto 6"/>
          <p:cNvSpPr txBox="1"/>
          <p:nvPr/>
        </p:nvSpPr>
        <p:spPr>
          <a:xfrm>
            <a:off x="89694" y="1894168"/>
            <a:ext cx="8964612" cy="2492990"/>
          </a:xfrm>
          <a:prstGeom prst="rect">
            <a:avLst/>
          </a:prstGeom>
          <a:noFill/>
        </p:spPr>
        <p:txBody>
          <a:bodyPr wrap="square" rtlCol="0">
            <a:spAutoFit/>
          </a:bodyPr>
          <a:lstStyle/>
          <a:p>
            <a:r>
              <a:rPr lang="es-ES" sz="2600" dirty="0" smtClean="0">
                <a:solidFill>
                  <a:srgbClr val="003366"/>
                </a:solidFill>
                <a:latin typeface="Calibri" panose="020F0502020204030204" pitchFamily="34" charset="0"/>
              </a:rPr>
              <a:t>Número de ascensores ≠ ingreso nacional</a:t>
            </a:r>
            <a:endParaRPr lang="es-ES" sz="2600" dirty="0" smtClean="0">
              <a:solidFill>
                <a:srgbClr val="003366"/>
              </a:solidFill>
              <a:latin typeface="Calibri" panose="020F0502020204030204" pitchFamily="34" charset="0"/>
            </a:endParaRPr>
          </a:p>
          <a:p>
            <a:pPr marL="457200" indent="-457200">
              <a:buFont typeface="Arial" panose="020B0604020202020204" pitchFamily="34" charset="0"/>
              <a:buChar char="•"/>
            </a:pPr>
            <a:endParaRPr lang="es-ES" sz="2600" dirty="0" smtClean="0">
              <a:solidFill>
                <a:srgbClr val="003366"/>
              </a:solidFill>
              <a:latin typeface="Calibri" panose="020F0502020204030204" pitchFamily="34" charset="0"/>
            </a:endParaRPr>
          </a:p>
          <a:p>
            <a:r>
              <a:rPr lang="es-ES" sz="2600" dirty="0" smtClean="0">
                <a:solidFill>
                  <a:srgbClr val="003366"/>
                </a:solidFill>
                <a:latin typeface="Calibri" panose="020F0502020204030204" pitchFamily="34" charset="0"/>
              </a:rPr>
              <a:t>El ingreso urbano total anual de los 30 principales países europeos es de 17.500 millones de $ (2014)</a:t>
            </a:r>
          </a:p>
          <a:p>
            <a:endParaRPr lang="es-ES" sz="2600" dirty="0" smtClean="0">
              <a:solidFill>
                <a:srgbClr val="003366"/>
              </a:solidFill>
              <a:latin typeface="Calibri" panose="020F0502020204030204" pitchFamily="34" charset="0"/>
            </a:endParaRPr>
          </a:p>
          <a:p>
            <a:r>
              <a:rPr lang="es-ES" sz="2600" dirty="0" smtClean="0">
                <a:solidFill>
                  <a:srgbClr val="003366"/>
                </a:solidFill>
                <a:latin typeface="Calibri" panose="020F0502020204030204" pitchFamily="34" charset="0"/>
              </a:rPr>
              <a:t>Ingreso urbano </a:t>
            </a:r>
            <a:r>
              <a:rPr lang="es-ES" sz="2600" dirty="0">
                <a:solidFill>
                  <a:srgbClr val="003366"/>
                </a:solidFill>
                <a:latin typeface="Calibri" panose="020F0502020204030204" pitchFamily="34" charset="0"/>
              </a:rPr>
              <a:t>a</a:t>
            </a:r>
            <a:r>
              <a:rPr lang="es-ES" sz="2600" dirty="0" smtClean="0">
                <a:solidFill>
                  <a:srgbClr val="003366"/>
                </a:solidFill>
                <a:latin typeface="Calibri" panose="020F0502020204030204" pitchFamily="34" charset="0"/>
              </a:rPr>
              <a:t>nual per </a:t>
            </a:r>
            <a:r>
              <a:rPr lang="es-ES" sz="2600" dirty="0" err="1">
                <a:solidFill>
                  <a:srgbClr val="003366"/>
                </a:solidFill>
                <a:latin typeface="Calibri" panose="020F0502020204030204" pitchFamily="34" charset="0"/>
              </a:rPr>
              <a:t>c</a:t>
            </a:r>
            <a:r>
              <a:rPr lang="es-ES" sz="2600" dirty="0" err="1" smtClean="0">
                <a:solidFill>
                  <a:srgbClr val="003366"/>
                </a:solidFill>
                <a:latin typeface="Calibri" panose="020F0502020204030204" pitchFamily="34" charset="0"/>
              </a:rPr>
              <a:t>apita</a:t>
            </a:r>
            <a:r>
              <a:rPr lang="es-ES" sz="2600" dirty="0" smtClean="0">
                <a:solidFill>
                  <a:srgbClr val="003366"/>
                </a:solidFill>
                <a:latin typeface="Calibri" panose="020F0502020204030204" pitchFamily="34" charset="0"/>
              </a:rPr>
              <a:t> promedio es de 33.575 $ (2014)</a:t>
            </a:r>
            <a:endParaRPr lang="es-ES" sz="2600" dirty="0">
              <a:solidFill>
                <a:srgbClr val="003366"/>
              </a:solidFill>
              <a:latin typeface="Calibri" panose="020F0502020204030204" pitchFamily="34" charset="0"/>
            </a:endParaRPr>
          </a:p>
        </p:txBody>
      </p:sp>
    </p:spTree>
    <p:extLst>
      <p:ext uri="{BB962C8B-B14F-4D97-AF65-F5344CB8AC3E}">
        <p14:creationId xmlns:p14="http://schemas.microsoft.com/office/powerpoint/2010/main" val="229771110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179388" y="1292988"/>
            <a:ext cx="879924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s-ES" altLang="it-IT" sz="2600" b="1" dirty="0" smtClean="0">
                <a:solidFill>
                  <a:srgbClr val="003366"/>
                </a:solidFill>
                <a:latin typeface="Calibri" panose="020F0502020204030204" pitchFamily="34" charset="0"/>
              </a:rPr>
              <a:t>Urbanos Anual e Ingreso Urbano Per </a:t>
            </a:r>
            <a:r>
              <a:rPr lang="es-ES" altLang="it-IT" sz="2600" b="1" dirty="0" err="1" smtClean="0">
                <a:solidFill>
                  <a:srgbClr val="003366"/>
                </a:solidFill>
                <a:latin typeface="Calibri" panose="020F0502020204030204" pitchFamily="34" charset="0"/>
              </a:rPr>
              <a:t>Capita</a:t>
            </a:r>
            <a:r>
              <a:rPr lang="es-ES" altLang="it-IT" sz="2600" b="1" dirty="0" smtClean="0">
                <a:solidFill>
                  <a:srgbClr val="003366"/>
                </a:solidFill>
                <a:latin typeface="Calibri" panose="020F0502020204030204" pitchFamily="34" charset="0"/>
              </a:rPr>
              <a:t> (/100)</a:t>
            </a:r>
            <a:endParaRPr lang="es-ES" altLang="it-IT" sz="2600" b="1" dirty="0">
              <a:solidFill>
                <a:srgbClr val="003366"/>
              </a:solidFill>
              <a:latin typeface="Calibri" panose="020F0502020204030204" pitchFamily="34" charset="0"/>
            </a:endParaRPr>
          </a:p>
        </p:txBody>
      </p:sp>
      <p:graphicFrame>
        <p:nvGraphicFramePr>
          <p:cNvPr id="8" name="Segnaposto contenuto 6"/>
          <p:cNvGraphicFramePr>
            <a:graphicFrameLocks/>
          </p:cNvGraphicFramePr>
          <p:nvPr>
            <p:extLst>
              <p:ext uri="{D42A27DB-BD31-4B8C-83A1-F6EECF244321}">
                <p14:modId xmlns:p14="http://schemas.microsoft.com/office/powerpoint/2010/main" val="1421720875"/>
              </p:ext>
            </p:extLst>
          </p:nvPr>
        </p:nvGraphicFramePr>
        <p:xfrm>
          <a:off x="28709" y="1860717"/>
          <a:ext cx="9115291" cy="42678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619009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179388" y="1292988"/>
            <a:ext cx="88201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it-IT" altLang="it-IT" sz="2600" b="1" dirty="0">
                <a:solidFill>
                  <a:srgbClr val="003366"/>
                </a:solidFill>
                <a:latin typeface="Calibri" panose="020F0502020204030204" pitchFamily="34" charset="0"/>
              </a:rPr>
              <a:t>Da1 (Ne/Up) </a:t>
            </a:r>
            <a:r>
              <a:rPr lang="it-IT" altLang="it-IT" sz="2600" b="1" dirty="0" smtClean="0">
                <a:solidFill>
                  <a:srgbClr val="003366"/>
                </a:solidFill>
                <a:latin typeface="Calibri" panose="020F0502020204030204" pitchFamily="34" charset="0"/>
              </a:rPr>
              <a:t>y Da2 </a:t>
            </a:r>
            <a:r>
              <a:rPr lang="it-IT" altLang="it-IT" sz="2600" b="1" dirty="0">
                <a:solidFill>
                  <a:srgbClr val="003366"/>
                </a:solidFill>
                <a:latin typeface="Calibri" panose="020F0502020204030204" pitchFamily="34" charset="0"/>
              </a:rPr>
              <a:t>(Ne/</a:t>
            </a:r>
            <a:r>
              <a:rPr lang="it-IT" altLang="it-IT" sz="2600" b="1" dirty="0" err="1">
                <a:solidFill>
                  <a:srgbClr val="003366"/>
                </a:solidFill>
                <a:latin typeface="Calibri" panose="020F0502020204030204" pitchFamily="34" charset="0"/>
              </a:rPr>
              <a:t>Tui</a:t>
            </a:r>
            <a:r>
              <a:rPr lang="it-IT" altLang="it-IT" sz="2600" b="1" dirty="0">
                <a:solidFill>
                  <a:srgbClr val="003366"/>
                </a:solidFill>
                <a:latin typeface="Calibri" panose="020F0502020204030204" pitchFamily="34" charset="0"/>
              </a:rPr>
              <a:t>) (/</a:t>
            </a:r>
            <a:r>
              <a:rPr lang="it-IT" altLang="it-IT" sz="2600" b="1" dirty="0" smtClean="0">
                <a:solidFill>
                  <a:srgbClr val="003366"/>
                </a:solidFill>
                <a:latin typeface="Calibri" panose="020F0502020204030204" pitchFamily="34" charset="0"/>
              </a:rPr>
              <a:t>10) </a:t>
            </a:r>
            <a:r>
              <a:rPr lang="it-IT" altLang="it-IT" sz="2600" b="1" dirty="0" err="1">
                <a:solidFill>
                  <a:srgbClr val="003366"/>
                </a:solidFill>
                <a:latin typeface="Calibri" panose="020F0502020204030204" pitchFamily="34" charset="0"/>
              </a:rPr>
              <a:t>Mediterráneo</a:t>
            </a:r>
            <a:endParaRPr lang="en-GB" altLang="it-IT" sz="2600" b="1" dirty="0">
              <a:solidFill>
                <a:srgbClr val="003366"/>
              </a:solidFill>
              <a:latin typeface="Calibri" panose="020F0502020204030204" pitchFamily="34" charset="0"/>
            </a:endParaRPr>
          </a:p>
        </p:txBody>
      </p:sp>
      <p:graphicFrame>
        <p:nvGraphicFramePr>
          <p:cNvPr id="8" name="Segnaposto contenuto 6"/>
          <p:cNvGraphicFramePr>
            <a:graphicFrameLocks/>
          </p:cNvGraphicFramePr>
          <p:nvPr>
            <p:extLst>
              <p:ext uri="{D42A27DB-BD31-4B8C-83A1-F6EECF244321}">
                <p14:modId xmlns:p14="http://schemas.microsoft.com/office/powerpoint/2010/main" val="966100186"/>
              </p:ext>
            </p:extLst>
          </p:nvPr>
        </p:nvGraphicFramePr>
        <p:xfrm>
          <a:off x="179388" y="1885950"/>
          <a:ext cx="8964612" cy="42084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9914498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179388" y="1292988"/>
            <a:ext cx="88201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it-IT" sz="2600" b="1" dirty="0">
                <a:solidFill>
                  <a:srgbClr val="003366"/>
                </a:solidFill>
                <a:latin typeface="Calibri" panose="020F0502020204030204" pitchFamily="34" charset="0"/>
              </a:rPr>
              <a:t>Da1 (Ne/Up) </a:t>
            </a:r>
            <a:r>
              <a:rPr lang="en-US" altLang="it-IT" sz="2600" b="1" dirty="0">
                <a:solidFill>
                  <a:srgbClr val="003366"/>
                </a:solidFill>
                <a:latin typeface="Calibri" panose="020F0502020204030204" pitchFamily="34" charset="0"/>
              </a:rPr>
              <a:t>y</a:t>
            </a:r>
            <a:r>
              <a:rPr lang="en-US" altLang="it-IT" sz="2600" b="1" dirty="0" smtClean="0">
                <a:solidFill>
                  <a:srgbClr val="003366"/>
                </a:solidFill>
                <a:latin typeface="Calibri" panose="020F0502020204030204" pitchFamily="34" charset="0"/>
              </a:rPr>
              <a:t> </a:t>
            </a:r>
            <a:r>
              <a:rPr lang="en-US" altLang="it-IT" sz="2600" b="1" dirty="0">
                <a:solidFill>
                  <a:srgbClr val="003366"/>
                </a:solidFill>
                <a:latin typeface="Calibri" panose="020F0502020204030204" pitchFamily="34" charset="0"/>
              </a:rPr>
              <a:t>Da2 (Ne/</a:t>
            </a:r>
            <a:r>
              <a:rPr lang="en-US" altLang="it-IT" sz="2600" b="1" dirty="0" err="1">
                <a:solidFill>
                  <a:srgbClr val="003366"/>
                </a:solidFill>
                <a:latin typeface="Calibri" panose="020F0502020204030204" pitchFamily="34" charset="0"/>
              </a:rPr>
              <a:t>Tui</a:t>
            </a:r>
            <a:r>
              <a:rPr lang="en-US" altLang="it-IT" sz="2600" b="1" dirty="0">
                <a:solidFill>
                  <a:srgbClr val="003366"/>
                </a:solidFill>
                <a:latin typeface="Calibri" panose="020F0502020204030204" pitchFamily="34" charset="0"/>
              </a:rPr>
              <a:t>) (/</a:t>
            </a:r>
            <a:r>
              <a:rPr lang="en-US" altLang="it-IT" sz="2600" b="1" dirty="0" smtClean="0">
                <a:solidFill>
                  <a:srgbClr val="003366"/>
                </a:solidFill>
                <a:latin typeface="Calibri" panose="020F0502020204030204" pitchFamily="34" charset="0"/>
              </a:rPr>
              <a:t>10) </a:t>
            </a:r>
            <a:r>
              <a:rPr lang="en-US" altLang="it-IT" sz="2600" b="1" dirty="0">
                <a:solidFill>
                  <a:srgbClr val="003366"/>
                </a:solidFill>
                <a:latin typeface="Calibri" panose="020F0502020204030204" pitchFamily="34" charset="0"/>
              </a:rPr>
              <a:t>Europa del </a:t>
            </a:r>
            <a:r>
              <a:rPr lang="en-US" altLang="it-IT" sz="2600" b="1" dirty="0" err="1">
                <a:solidFill>
                  <a:srgbClr val="003366"/>
                </a:solidFill>
                <a:latin typeface="Calibri" panose="020F0502020204030204" pitchFamily="34" charset="0"/>
              </a:rPr>
              <a:t>Éste</a:t>
            </a:r>
            <a:endParaRPr lang="en-GB" altLang="it-IT" sz="2600" b="1" dirty="0">
              <a:solidFill>
                <a:srgbClr val="003366"/>
              </a:solidFill>
              <a:latin typeface="Calibri" panose="020F0502020204030204" pitchFamily="34" charset="0"/>
            </a:endParaRPr>
          </a:p>
        </p:txBody>
      </p:sp>
      <p:graphicFrame>
        <p:nvGraphicFramePr>
          <p:cNvPr id="9" name="Segnaposto contenuto 6"/>
          <p:cNvGraphicFramePr>
            <a:graphicFrameLocks/>
          </p:cNvGraphicFramePr>
          <p:nvPr>
            <p:extLst>
              <p:ext uri="{D42A27DB-BD31-4B8C-83A1-F6EECF244321}">
                <p14:modId xmlns:p14="http://schemas.microsoft.com/office/powerpoint/2010/main" val="3916350859"/>
              </p:ext>
            </p:extLst>
          </p:nvPr>
        </p:nvGraphicFramePr>
        <p:xfrm>
          <a:off x="5299" y="1832662"/>
          <a:ext cx="8994239" cy="42958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49304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179388" y="1292988"/>
            <a:ext cx="88201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it-IT" sz="2600" b="1" dirty="0">
                <a:solidFill>
                  <a:srgbClr val="003366"/>
                </a:solidFill>
                <a:latin typeface="Calibri" panose="020F0502020204030204" pitchFamily="34" charset="0"/>
              </a:rPr>
              <a:t>Da1 (Ne/Up) </a:t>
            </a:r>
            <a:r>
              <a:rPr lang="en-US" altLang="it-IT" sz="2600" b="1" dirty="0">
                <a:solidFill>
                  <a:srgbClr val="003366"/>
                </a:solidFill>
                <a:latin typeface="Calibri" panose="020F0502020204030204" pitchFamily="34" charset="0"/>
              </a:rPr>
              <a:t>y</a:t>
            </a:r>
            <a:r>
              <a:rPr lang="en-US" altLang="it-IT" sz="2600" b="1" dirty="0" smtClean="0">
                <a:solidFill>
                  <a:srgbClr val="003366"/>
                </a:solidFill>
                <a:latin typeface="Calibri" panose="020F0502020204030204" pitchFamily="34" charset="0"/>
              </a:rPr>
              <a:t> </a:t>
            </a:r>
            <a:r>
              <a:rPr lang="en-US" altLang="it-IT" sz="2600" b="1" dirty="0">
                <a:solidFill>
                  <a:srgbClr val="003366"/>
                </a:solidFill>
                <a:latin typeface="Calibri" panose="020F0502020204030204" pitchFamily="34" charset="0"/>
              </a:rPr>
              <a:t>Da2 (Ne/</a:t>
            </a:r>
            <a:r>
              <a:rPr lang="en-US" altLang="it-IT" sz="2600" b="1" dirty="0" err="1">
                <a:solidFill>
                  <a:srgbClr val="003366"/>
                </a:solidFill>
                <a:latin typeface="Calibri" panose="020F0502020204030204" pitchFamily="34" charset="0"/>
              </a:rPr>
              <a:t>Tui</a:t>
            </a:r>
            <a:r>
              <a:rPr lang="en-US" altLang="it-IT" sz="2600" b="1" dirty="0">
                <a:solidFill>
                  <a:srgbClr val="003366"/>
                </a:solidFill>
                <a:latin typeface="Calibri" panose="020F0502020204030204" pitchFamily="34" charset="0"/>
              </a:rPr>
              <a:t>) (/</a:t>
            </a:r>
            <a:r>
              <a:rPr lang="en-US" altLang="it-IT" sz="2600" b="1" dirty="0" smtClean="0">
                <a:solidFill>
                  <a:srgbClr val="003366"/>
                </a:solidFill>
                <a:latin typeface="Calibri" panose="020F0502020204030204" pitchFamily="34" charset="0"/>
              </a:rPr>
              <a:t>10) </a:t>
            </a:r>
            <a:r>
              <a:rPr lang="en-US" altLang="it-IT" sz="2600" b="1" dirty="0">
                <a:solidFill>
                  <a:srgbClr val="003366"/>
                </a:solidFill>
                <a:latin typeface="Calibri" panose="020F0502020204030204" pitchFamily="34" charset="0"/>
              </a:rPr>
              <a:t>Europa central</a:t>
            </a:r>
            <a:endParaRPr lang="en-GB" altLang="it-IT" sz="2600" b="1" dirty="0">
              <a:solidFill>
                <a:srgbClr val="003366"/>
              </a:solidFill>
              <a:latin typeface="Calibri" panose="020F0502020204030204" pitchFamily="34" charset="0"/>
            </a:endParaRPr>
          </a:p>
        </p:txBody>
      </p:sp>
      <p:graphicFrame>
        <p:nvGraphicFramePr>
          <p:cNvPr id="8" name="Segnaposto contenuto 6"/>
          <p:cNvGraphicFramePr>
            <a:graphicFrameLocks/>
          </p:cNvGraphicFramePr>
          <p:nvPr>
            <p:extLst>
              <p:ext uri="{D42A27DB-BD31-4B8C-83A1-F6EECF244321}">
                <p14:modId xmlns:p14="http://schemas.microsoft.com/office/powerpoint/2010/main" val="1349074628"/>
              </p:ext>
            </p:extLst>
          </p:nvPr>
        </p:nvGraphicFramePr>
        <p:xfrm>
          <a:off x="129055" y="1835690"/>
          <a:ext cx="9014945" cy="42928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326881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179388" y="1292988"/>
            <a:ext cx="88201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it-IT" sz="2600" b="1" dirty="0">
                <a:solidFill>
                  <a:srgbClr val="003366"/>
                </a:solidFill>
                <a:latin typeface="Calibri" panose="020F0502020204030204" pitchFamily="34" charset="0"/>
              </a:rPr>
              <a:t>Da1 (Ne/Up) </a:t>
            </a:r>
            <a:r>
              <a:rPr lang="en-US" altLang="it-IT" sz="2600" b="1" dirty="0">
                <a:solidFill>
                  <a:srgbClr val="003366"/>
                </a:solidFill>
                <a:latin typeface="Calibri" panose="020F0502020204030204" pitchFamily="34" charset="0"/>
              </a:rPr>
              <a:t>y</a:t>
            </a:r>
            <a:r>
              <a:rPr lang="en-US" altLang="it-IT" sz="2600" b="1" dirty="0" smtClean="0">
                <a:solidFill>
                  <a:srgbClr val="003366"/>
                </a:solidFill>
                <a:latin typeface="Calibri" panose="020F0502020204030204" pitchFamily="34" charset="0"/>
              </a:rPr>
              <a:t> </a:t>
            </a:r>
            <a:r>
              <a:rPr lang="en-US" altLang="it-IT" sz="2600" b="1" dirty="0">
                <a:solidFill>
                  <a:srgbClr val="003366"/>
                </a:solidFill>
                <a:latin typeface="Calibri" panose="020F0502020204030204" pitchFamily="34" charset="0"/>
              </a:rPr>
              <a:t>Da2 (Ne/</a:t>
            </a:r>
            <a:r>
              <a:rPr lang="en-US" altLang="it-IT" sz="2600" b="1" dirty="0" err="1">
                <a:solidFill>
                  <a:srgbClr val="003366"/>
                </a:solidFill>
                <a:latin typeface="Calibri" panose="020F0502020204030204" pitchFamily="34" charset="0"/>
              </a:rPr>
              <a:t>Tui</a:t>
            </a:r>
            <a:r>
              <a:rPr lang="en-US" altLang="it-IT" sz="2600" b="1" dirty="0">
                <a:solidFill>
                  <a:srgbClr val="003366"/>
                </a:solidFill>
                <a:latin typeface="Calibri" panose="020F0502020204030204" pitchFamily="34" charset="0"/>
              </a:rPr>
              <a:t>) (/</a:t>
            </a:r>
            <a:r>
              <a:rPr lang="en-US" altLang="it-IT" sz="2600" b="1" dirty="0" smtClean="0">
                <a:solidFill>
                  <a:srgbClr val="003366"/>
                </a:solidFill>
                <a:latin typeface="Calibri" panose="020F0502020204030204" pitchFamily="34" charset="0"/>
              </a:rPr>
              <a:t>10</a:t>
            </a:r>
            <a:r>
              <a:rPr lang="en-US" altLang="it-IT" sz="2600" b="1" dirty="0">
                <a:solidFill>
                  <a:srgbClr val="003366"/>
                </a:solidFill>
                <a:latin typeface="Calibri" panose="020F0502020204030204" pitchFamily="34" charset="0"/>
              </a:rPr>
              <a:t>) Norte de Europa</a:t>
            </a:r>
            <a:endParaRPr lang="en-GB" altLang="it-IT" sz="2600" b="1" dirty="0">
              <a:solidFill>
                <a:srgbClr val="003366"/>
              </a:solidFill>
              <a:latin typeface="Calibri" panose="020F0502020204030204" pitchFamily="34" charset="0"/>
            </a:endParaRPr>
          </a:p>
        </p:txBody>
      </p:sp>
      <p:graphicFrame>
        <p:nvGraphicFramePr>
          <p:cNvPr id="9" name="Segnaposto contenuto 6"/>
          <p:cNvGraphicFramePr>
            <a:graphicFrameLocks/>
          </p:cNvGraphicFramePr>
          <p:nvPr>
            <p:extLst>
              <p:ext uri="{D42A27DB-BD31-4B8C-83A1-F6EECF244321}">
                <p14:modId xmlns:p14="http://schemas.microsoft.com/office/powerpoint/2010/main" val="3468493364"/>
              </p:ext>
            </p:extLst>
          </p:nvPr>
        </p:nvGraphicFramePr>
        <p:xfrm>
          <a:off x="179388" y="1835690"/>
          <a:ext cx="8964612" cy="42928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233057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179388" y="1256722"/>
            <a:ext cx="88201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s-ES" altLang="it-IT" sz="2600" b="1" dirty="0">
                <a:solidFill>
                  <a:srgbClr val="003366"/>
                </a:solidFill>
                <a:latin typeface="Calibri" panose="020F0502020204030204" pitchFamily="34" charset="0"/>
              </a:rPr>
              <a:t>Previsión del IUT y del IUT per </a:t>
            </a:r>
            <a:r>
              <a:rPr lang="es-ES" altLang="it-IT" sz="2600" b="1" dirty="0" err="1">
                <a:solidFill>
                  <a:srgbClr val="003366"/>
                </a:solidFill>
                <a:latin typeface="Calibri" panose="020F0502020204030204" pitchFamily="34" charset="0"/>
              </a:rPr>
              <a:t>capita</a:t>
            </a:r>
            <a:r>
              <a:rPr lang="es-ES" altLang="it-IT" sz="2600" b="1" dirty="0">
                <a:solidFill>
                  <a:srgbClr val="003366"/>
                </a:solidFill>
                <a:latin typeface="Calibri" panose="020F0502020204030204" pitchFamily="34" charset="0"/>
              </a:rPr>
              <a:t> en 2050 en algunos países europeos</a:t>
            </a:r>
            <a:endParaRPr lang="en-GB" altLang="it-IT" sz="2600" b="1" dirty="0">
              <a:solidFill>
                <a:srgbClr val="003366"/>
              </a:solidFill>
              <a:latin typeface="Calibri" panose="020F0502020204030204" pitchFamily="34" charset="0"/>
            </a:endParaRPr>
          </a:p>
        </p:txBody>
      </p:sp>
      <p:graphicFrame>
        <p:nvGraphicFramePr>
          <p:cNvPr id="8" name="Segnaposto contenuto 7"/>
          <p:cNvGraphicFramePr>
            <a:graphicFrameLocks/>
          </p:cNvGraphicFramePr>
          <p:nvPr>
            <p:extLst>
              <p:ext uri="{D42A27DB-BD31-4B8C-83A1-F6EECF244321}">
                <p14:modId xmlns:p14="http://schemas.microsoft.com/office/powerpoint/2010/main" val="3313428855"/>
              </p:ext>
            </p:extLst>
          </p:nvPr>
        </p:nvGraphicFramePr>
        <p:xfrm>
          <a:off x="0" y="2006398"/>
          <a:ext cx="8999538" cy="40868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84301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292988"/>
            <a:ext cx="7848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s-ES" altLang="it-IT" sz="2600" b="1" dirty="0">
                <a:solidFill>
                  <a:srgbClr val="003366"/>
                </a:solidFill>
                <a:latin typeface="Calibri" panose="020F0502020204030204" pitchFamily="34" charset="0"/>
              </a:rPr>
              <a:t>Previsión del número de ascensores en el mercado europeo en 2050 (Total = </a:t>
            </a:r>
            <a:r>
              <a:rPr lang="es-ES" altLang="it-IT" sz="2600" b="1" dirty="0" smtClean="0">
                <a:solidFill>
                  <a:srgbClr val="003366"/>
                </a:solidFill>
                <a:latin typeface="Calibri" panose="020F0502020204030204" pitchFamily="34" charset="0"/>
              </a:rPr>
              <a:t>8.630.000)</a:t>
            </a:r>
            <a:endParaRPr lang="en-GB" altLang="it-IT" sz="2600" b="1" dirty="0">
              <a:solidFill>
                <a:srgbClr val="003366"/>
              </a:solidFill>
              <a:latin typeface="Calibri" panose="020F0502020204030204" pitchFamily="34" charset="0"/>
            </a:endParaRPr>
          </a:p>
        </p:txBody>
      </p:sp>
      <p:sp>
        <p:nvSpPr>
          <p:cNvPr id="7" name="CasellaDiTesto 6"/>
          <p:cNvSpPr txBox="1"/>
          <p:nvPr/>
        </p:nvSpPr>
        <p:spPr>
          <a:xfrm>
            <a:off x="393927" y="2112639"/>
            <a:ext cx="8964612" cy="4001095"/>
          </a:xfrm>
          <a:prstGeom prst="rect">
            <a:avLst/>
          </a:prstGeom>
          <a:noFill/>
        </p:spPr>
        <p:txBody>
          <a:bodyPr wrap="square" rtlCol="0">
            <a:spAutoFit/>
          </a:bodyPr>
          <a:lstStyle/>
          <a:p>
            <a:pPr marL="342900" indent="-342900">
              <a:buFont typeface="Arial" panose="020B0604020202020204" pitchFamily="34" charset="0"/>
              <a:buChar char="•"/>
            </a:pPr>
            <a:r>
              <a:rPr lang="es-ES" sz="2600" dirty="0" smtClean="0">
                <a:solidFill>
                  <a:srgbClr val="003366"/>
                </a:solidFill>
                <a:latin typeface="Calibri" panose="020F0502020204030204" pitchFamily="34" charset="0"/>
              </a:rPr>
              <a:t>España: 1.310.000</a:t>
            </a:r>
          </a:p>
          <a:p>
            <a:pPr marL="342900" indent="-342900">
              <a:buFont typeface="Arial" panose="020B0604020202020204" pitchFamily="34" charset="0"/>
              <a:buChar char="•"/>
            </a:pPr>
            <a:r>
              <a:rPr lang="es-ES" sz="2600" dirty="0" smtClean="0">
                <a:solidFill>
                  <a:srgbClr val="003366"/>
                </a:solidFill>
                <a:latin typeface="Calibri" panose="020F0502020204030204" pitchFamily="34" charset="0"/>
              </a:rPr>
              <a:t>Italia: 1.230.000</a:t>
            </a:r>
          </a:p>
          <a:p>
            <a:pPr marL="342900" indent="-342900">
              <a:buFont typeface="Arial" panose="020B0604020202020204" pitchFamily="34" charset="0"/>
              <a:buChar char="•"/>
            </a:pPr>
            <a:r>
              <a:rPr lang="es-ES" sz="2600" dirty="0" smtClean="0">
                <a:solidFill>
                  <a:srgbClr val="003366"/>
                </a:solidFill>
                <a:latin typeface="Calibri" panose="020F0502020204030204" pitchFamily="34" charset="0"/>
              </a:rPr>
              <a:t>Rusia: 983.000</a:t>
            </a:r>
          </a:p>
          <a:p>
            <a:pPr marL="342900" indent="-342900">
              <a:buFont typeface="Arial" panose="020B0604020202020204" pitchFamily="34" charset="0"/>
              <a:buChar char="•"/>
            </a:pPr>
            <a:r>
              <a:rPr lang="es-ES" sz="2600" dirty="0" smtClean="0">
                <a:solidFill>
                  <a:srgbClr val="003366"/>
                </a:solidFill>
                <a:latin typeface="Calibri" panose="020F0502020204030204" pitchFamily="34" charset="0"/>
              </a:rPr>
              <a:t>Alemania: 910.000</a:t>
            </a:r>
          </a:p>
          <a:p>
            <a:pPr marL="342900" indent="-342900">
              <a:buFont typeface="Arial" panose="020B0604020202020204" pitchFamily="34" charset="0"/>
              <a:buChar char="•"/>
            </a:pPr>
            <a:r>
              <a:rPr lang="es-ES" sz="2600" dirty="0" smtClean="0">
                <a:solidFill>
                  <a:srgbClr val="003366"/>
                </a:solidFill>
                <a:latin typeface="Calibri" panose="020F0502020204030204" pitchFamily="34" charset="0"/>
              </a:rPr>
              <a:t>Francia: 760.000</a:t>
            </a:r>
          </a:p>
          <a:p>
            <a:pPr marL="342900" indent="-342900">
              <a:buFont typeface="Arial" panose="020B0604020202020204" pitchFamily="34" charset="0"/>
              <a:buChar char="•"/>
            </a:pPr>
            <a:r>
              <a:rPr lang="es-ES" sz="2600" dirty="0" smtClean="0">
                <a:solidFill>
                  <a:srgbClr val="003366"/>
                </a:solidFill>
                <a:latin typeface="Calibri" panose="020F0502020204030204" pitchFamily="34" charset="0"/>
              </a:rPr>
              <a:t>Grecia: 490.000</a:t>
            </a:r>
          </a:p>
          <a:p>
            <a:pPr marL="342900" indent="-342900">
              <a:buFont typeface="Arial" panose="020B0604020202020204" pitchFamily="34" charset="0"/>
              <a:buChar char="•"/>
            </a:pPr>
            <a:r>
              <a:rPr lang="es-ES" sz="2600" dirty="0" smtClean="0">
                <a:solidFill>
                  <a:srgbClr val="003366"/>
                </a:solidFill>
                <a:latin typeface="Calibri" panose="020F0502020204030204" pitchFamily="34" charset="0"/>
              </a:rPr>
              <a:t>Reino Unido: 442.000</a:t>
            </a:r>
          </a:p>
          <a:p>
            <a:pPr marL="342900" indent="-342900">
              <a:buFont typeface="Arial" panose="020B0604020202020204" pitchFamily="34" charset="0"/>
              <a:buChar char="•"/>
            </a:pPr>
            <a:r>
              <a:rPr lang="es-ES" sz="2600" dirty="0" smtClean="0">
                <a:solidFill>
                  <a:srgbClr val="003366"/>
                </a:solidFill>
                <a:latin typeface="Calibri" panose="020F0502020204030204" pitchFamily="34" charset="0"/>
              </a:rPr>
              <a:t>Ucrania: 330.000</a:t>
            </a:r>
          </a:p>
          <a:p>
            <a:pPr marL="342900" indent="-342900">
              <a:buFont typeface="Arial" panose="020B0604020202020204" pitchFamily="34" charset="0"/>
              <a:buChar char="•"/>
            </a:pPr>
            <a:r>
              <a:rPr lang="es-ES" sz="2600" dirty="0" smtClean="0">
                <a:solidFill>
                  <a:srgbClr val="003366"/>
                </a:solidFill>
                <a:latin typeface="Calibri" panose="020F0502020204030204" pitchFamily="34" charset="0"/>
              </a:rPr>
              <a:t>Suiza: 320.000</a:t>
            </a:r>
          </a:p>
          <a:p>
            <a:pPr marL="342900" indent="-342900">
              <a:buFont typeface="Arial" panose="020B0604020202020204" pitchFamily="34" charset="0"/>
              <a:buChar char="•"/>
            </a:pPr>
            <a:endParaRPr lang="es-ES" dirty="0">
              <a:solidFill>
                <a:srgbClr val="003366"/>
              </a:solidFill>
              <a:latin typeface="Calibri" panose="020F0502020204030204" pitchFamily="34" charset="0"/>
            </a:endParaRPr>
          </a:p>
        </p:txBody>
      </p:sp>
    </p:spTree>
    <p:extLst>
      <p:ext uri="{BB962C8B-B14F-4D97-AF65-F5344CB8AC3E}">
        <p14:creationId xmlns:p14="http://schemas.microsoft.com/office/powerpoint/2010/main" val="234739763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292988"/>
            <a:ext cx="7848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US" altLang="it-IT" sz="2600" b="1" dirty="0">
                <a:solidFill>
                  <a:srgbClr val="003366"/>
                </a:solidFill>
                <a:latin typeface="Calibri" panose="020F0502020204030204" pitchFamily="34" charset="0"/>
              </a:rPr>
              <a:t>Increase of number of lift in Europe from 2014 to 2050</a:t>
            </a:r>
            <a:endParaRPr lang="en-GB" altLang="it-IT" sz="2600" b="1" dirty="0">
              <a:solidFill>
                <a:srgbClr val="003366"/>
              </a:solidFill>
              <a:latin typeface="Calibri" panose="020F0502020204030204" pitchFamily="34" charset="0"/>
            </a:endParaRPr>
          </a:p>
        </p:txBody>
      </p:sp>
      <p:sp>
        <p:nvSpPr>
          <p:cNvPr id="7" name="CasellaDiTesto 6"/>
          <p:cNvSpPr txBox="1"/>
          <p:nvPr/>
        </p:nvSpPr>
        <p:spPr>
          <a:xfrm>
            <a:off x="395289" y="4846821"/>
            <a:ext cx="8353424" cy="1554272"/>
          </a:xfrm>
          <a:prstGeom prst="rect">
            <a:avLst/>
          </a:prstGeom>
          <a:noFill/>
        </p:spPr>
        <p:txBody>
          <a:bodyPr wrap="square" rtlCol="0">
            <a:spAutoFit/>
          </a:bodyPr>
          <a:lstStyle/>
          <a:p>
            <a:pPr algn="just"/>
            <a:r>
              <a:rPr lang="es-ES" sz="2500" dirty="0" smtClean="0">
                <a:solidFill>
                  <a:srgbClr val="003366"/>
                </a:solidFill>
                <a:latin typeface="Calibri" panose="020F0502020204030204" pitchFamily="34" charset="0"/>
              </a:rPr>
              <a:t>Prevemos </a:t>
            </a:r>
            <a:r>
              <a:rPr lang="es-ES" sz="2500" dirty="0">
                <a:solidFill>
                  <a:srgbClr val="003366"/>
                </a:solidFill>
                <a:latin typeface="Calibri" panose="020F0502020204030204" pitchFamily="34" charset="0"/>
              </a:rPr>
              <a:t>un crecimiento menor en el número de ascensores que de los </a:t>
            </a:r>
            <a:r>
              <a:rPr lang="es-ES" sz="2500" dirty="0" smtClean="0">
                <a:solidFill>
                  <a:srgbClr val="003366"/>
                </a:solidFill>
                <a:latin typeface="Calibri" panose="020F0502020204030204" pitchFamily="34" charset="0"/>
              </a:rPr>
              <a:t>ingresos urbanos </a:t>
            </a:r>
            <a:r>
              <a:rPr lang="es-ES" sz="2500" dirty="0">
                <a:solidFill>
                  <a:srgbClr val="003366"/>
                </a:solidFill>
                <a:latin typeface="Calibri" panose="020F0502020204030204" pitchFamily="34" charset="0"/>
              </a:rPr>
              <a:t>totales, y por eso, la densidad de los ascensores en Europa podría disminuir un 44%.</a:t>
            </a:r>
          </a:p>
          <a:p>
            <a:pPr marL="342900" indent="-342900">
              <a:buFont typeface="Arial" panose="020B0604020202020204" pitchFamily="34" charset="0"/>
              <a:buChar char="•"/>
            </a:pPr>
            <a:endParaRPr lang="it-IT" dirty="0">
              <a:solidFill>
                <a:srgbClr val="003366"/>
              </a:solidFill>
              <a:latin typeface="Calibri" panose="020F0502020204030204" pitchFamily="34" charset="0"/>
            </a:endParaRPr>
          </a:p>
        </p:txBody>
      </p:sp>
      <p:sp>
        <p:nvSpPr>
          <p:cNvPr id="2" name="CasellaDiTesto 1"/>
          <p:cNvSpPr txBox="1"/>
          <p:nvPr/>
        </p:nvSpPr>
        <p:spPr>
          <a:xfrm>
            <a:off x="755576" y="2132856"/>
            <a:ext cx="2880320" cy="2400657"/>
          </a:xfrm>
          <a:prstGeom prst="rect">
            <a:avLst/>
          </a:prstGeom>
          <a:noFill/>
        </p:spPr>
        <p:txBody>
          <a:bodyPr wrap="square" rtlCol="0">
            <a:spAutoFit/>
          </a:bodyPr>
          <a:lstStyle/>
          <a:p>
            <a:r>
              <a:rPr lang="it-IT" sz="2500" dirty="0">
                <a:solidFill>
                  <a:srgbClr val="003366"/>
                </a:solidFill>
                <a:latin typeface="Calibri" panose="020F0502020204030204" pitchFamily="34" charset="0"/>
              </a:rPr>
              <a:t>+ 37</a:t>
            </a:r>
            <a:r>
              <a:rPr lang="it-IT" sz="2500" dirty="0" smtClean="0">
                <a:solidFill>
                  <a:srgbClr val="003366"/>
                </a:solidFill>
                <a:latin typeface="Calibri" panose="020F0502020204030204" pitchFamily="34" charset="0"/>
              </a:rPr>
              <a:t>% </a:t>
            </a:r>
            <a:r>
              <a:rPr lang="it-IT" sz="2500" dirty="0" smtClean="0">
                <a:solidFill>
                  <a:srgbClr val="003366"/>
                </a:solidFill>
                <a:latin typeface="Calibri" panose="020F0502020204030204" pitchFamily="34" charset="0"/>
              </a:rPr>
              <a:t>en</a:t>
            </a:r>
            <a:r>
              <a:rPr lang="it-IT" sz="2500" dirty="0" smtClean="0">
                <a:solidFill>
                  <a:srgbClr val="003366"/>
                </a:solidFill>
                <a:latin typeface="Calibri" panose="020F0502020204030204" pitchFamily="34" charset="0"/>
              </a:rPr>
              <a:t> Europa</a:t>
            </a:r>
            <a:endParaRPr lang="it-IT" sz="2500" dirty="0" smtClean="0">
              <a:solidFill>
                <a:srgbClr val="003366"/>
              </a:solidFill>
              <a:latin typeface="Calibri" panose="020F0502020204030204" pitchFamily="34" charset="0"/>
            </a:endParaRPr>
          </a:p>
          <a:p>
            <a:endParaRPr lang="it-IT" sz="2500" dirty="0">
              <a:solidFill>
                <a:srgbClr val="003366"/>
              </a:solidFill>
              <a:latin typeface="Calibri" panose="020F0502020204030204" pitchFamily="34" charset="0"/>
            </a:endParaRPr>
          </a:p>
          <a:p>
            <a:r>
              <a:rPr lang="it-IT" sz="2500" dirty="0" smtClean="0">
                <a:solidFill>
                  <a:srgbClr val="003366"/>
                </a:solidFill>
                <a:latin typeface="Calibri" panose="020F0502020204030204" pitchFamily="34" charset="0"/>
              </a:rPr>
              <a:t>+100% </a:t>
            </a:r>
            <a:r>
              <a:rPr lang="it-IT" sz="2500" dirty="0" smtClean="0">
                <a:solidFill>
                  <a:srgbClr val="003366"/>
                </a:solidFill>
                <a:latin typeface="Calibri" panose="020F0502020204030204" pitchFamily="34" charset="0"/>
              </a:rPr>
              <a:t>en</a:t>
            </a:r>
            <a:r>
              <a:rPr lang="it-IT" sz="2500" dirty="0" smtClean="0">
                <a:solidFill>
                  <a:srgbClr val="003366"/>
                </a:solidFill>
                <a:latin typeface="Calibri" panose="020F0502020204030204" pitchFamily="34" charset="0"/>
              </a:rPr>
              <a:t> Irlanda</a:t>
            </a:r>
            <a:endParaRPr lang="it-IT" sz="2500" dirty="0" smtClean="0">
              <a:solidFill>
                <a:srgbClr val="003366"/>
              </a:solidFill>
              <a:latin typeface="Calibri" panose="020F0502020204030204" pitchFamily="34" charset="0"/>
            </a:endParaRPr>
          </a:p>
          <a:p>
            <a:endParaRPr lang="it-IT" sz="2500" dirty="0">
              <a:solidFill>
                <a:srgbClr val="003366"/>
              </a:solidFill>
              <a:latin typeface="Calibri" panose="020F0502020204030204" pitchFamily="34" charset="0"/>
            </a:endParaRPr>
          </a:p>
          <a:p>
            <a:r>
              <a:rPr lang="it-IT" sz="2500" dirty="0" smtClean="0">
                <a:solidFill>
                  <a:srgbClr val="003366"/>
                </a:solidFill>
                <a:latin typeface="Calibri" panose="020F0502020204030204" pitchFamily="34" charset="0"/>
              </a:rPr>
              <a:t>+18% </a:t>
            </a:r>
            <a:r>
              <a:rPr lang="it-IT" sz="2500" dirty="0" smtClean="0">
                <a:solidFill>
                  <a:srgbClr val="003366"/>
                </a:solidFill>
                <a:latin typeface="Calibri" panose="020F0502020204030204" pitchFamily="34" charset="0"/>
              </a:rPr>
              <a:t>en Grecia</a:t>
            </a:r>
            <a:endParaRPr lang="it-IT" sz="2500" dirty="0" smtClean="0">
              <a:solidFill>
                <a:srgbClr val="003366"/>
              </a:solidFill>
              <a:latin typeface="Calibri" panose="020F0502020204030204" pitchFamily="34" charset="0"/>
            </a:endParaRPr>
          </a:p>
          <a:p>
            <a:r>
              <a:rPr lang="it-IT" sz="2500" dirty="0" smtClean="0">
                <a:solidFill>
                  <a:srgbClr val="003366"/>
                </a:solidFill>
                <a:latin typeface="Calibri" panose="020F0502020204030204" pitchFamily="34" charset="0"/>
              </a:rPr>
              <a:t> </a:t>
            </a:r>
            <a:endParaRPr lang="it-IT" sz="2500" dirty="0">
              <a:solidFill>
                <a:srgbClr val="003366"/>
              </a:solidFill>
              <a:latin typeface="Calibri" panose="020F0502020204030204" pitchFamily="34" charset="0"/>
            </a:endParaRPr>
          </a:p>
        </p:txBody>
      </p:sp>
      <p:sp>
        <p:nvSpPr>
          <p:cNvPr id="3" name="Parentesi graffa chiusa 2"/>
          <p:cNvSpPr/>
          <p:nvPr/>
        </p:nvSpPr>
        <p:spPr>
          <a:xfrm flipH="1">
            <a:off x="3383868" y="2207476"/>
            <a:ext cx="504056" cy="208823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 name="CasellaDiTesto 3"/>
          <p:cNvSpPr txBox="1"/>
          <p:nvPr/>
        </p:nvSpPr>
        <p:spPr>
          <a:xfrm>
            <a:off x="4010620" y="2143596"/>
            <a:ext cx="5003602" cy="2215991"/>
          </a:xfrm>
          <a:prstGeom prst="rect">
            <a:avLst/>
          </a:prstGeom>
          <a:noFill/>
        </p:spPr>
        <p:txBody>
          <a:bodyPr wrap="square" rtlCol="0">
            <a:spAutoFit/>
          </a:bodyPr>
          <a:lstStyle/>
          <a:p>
            <a:r>
              <a:rPr lang="es-ES" sz="2300" dirty="0" smtClean="0">
                <a:solidFill>
                  <a:srgbClr val="003366"/>
                </a:solidFill>
                <a:latin typeface="Calibri" panose="020F0502020204030204" pitchFamily="34" charset="0"/>
              </a:rPr>
              <a:t>Evolución de: </a:t>
            </a:r>
          </a:p>
          <a:p>
            <a:pPr marL="342900" indent="-342900">
              <a:buFontTx/>
              <a:buChar char="-"/>
            </a:pPr>
            <a:r>
              <a:rPr lang="es-ES" sz="2300" dirty="0" smtClean="0">
                <a:solidFill>
                  <a:srgbClr val="003366"/>
                </a:solidFill>
                <a:latin typeface="Calibri" panose="020F0502020204030204" pitchFamily="34" charset="0"/>
              </a:rPr>
              <a:t>población urbana </a:t>
            </a:r>
          </a:p>
          <a:p>
            <a:pPr marL="342900" indent="-342900">
              <a:buFontTx/>
              <a:buChar char="-"/>
            </a:pPr>
            <a:r>
              <a:rPr lang="es-ES" sz="2300" dirty="0" smtClean="0">
                <a:solidFill>
                  <a:srgbClr val="003366"/>
                </a:solidFill>
                <a:latin typeface="Calibri" panose="020F0502020204030204" pitchFamily="34" charset="0"/>
              </a:rPr>
              <a:t>ingresos urbanos per </a:t>
            </a:r>
            <a:r>
              <a:rPr lang="es-ES" sz="2300" dirty="0" err="1" smtClean="0">
                <a:solidFill>
                  <a:srgbClr val="003366"/>
                </a:solidFill>
                <a:latin typeface="Calibri" panose="020F0502020204030204" pitchFamily="34" charset="0"/>
              </a:rPr>
              <a:t>capita</a:t>
            </a:r>
            <a:r>
              <a:rPr lang="es-ES" sz="2300" dirty="0" smtClean="0">
                <a:solidFill>
                  <a:srgbClr val="003366"/>
                </a:solidFill>
                <a:latin typeface="Calibri" panose="020F0502020204030204" pitchFamily="34" charset="0"/>
              </a:rPr>
              <a:t> </a:t>
            </a:r>
          </a:p>
          <a:p>
            <a:pPr marL="342900" indent="-342900">
              <a:buFontTx/>
              <a:buChar char="-"/>
            </a:pPr>
            <a:r>
              <a:rPr lang="es-ES" sz="2300" dirty="0" smtClean="0">
                <a:solidFill>
                  <a:srgbClr val="003366"/>
                </a:solidFill>
                <a:latin typeface="Calibri" panose="020F0502020204030204" pitchFamily="34" charset="0"/>
              </a:rPr>
              <a:t>consecuente ingreso </a:t>
            </a:r>
            <a:r>
              <a:rPr lang="es-ES" sz="2300" dirty="0">
                <a:solidFill>
                  <a:srgbClr val="003366"/>
                </a:solidFill>
                <a:latin typeface="Calibri" panose="020F0502020204030204" pitchFamily="34" charset="0"/>
              </a:rPr>
              <a:t>u</a:t>
            </a:r>
            <a:r>
              <a:rPr lang="es-ES" sz="2300" dirty="0" smtClean="0">
                <a:solidFill>
                  <a:srgbClr val="003366"/>
                </a:solidFill>
                <a:latin typeface="Calibri" panose="020F0502020204030204" pitchFamily="34" charset="0"/>
              </a:rPr>
              <a:t>rbano </a:t>
            </a:r>
            <a:r>
              <a:rPr lang="es-ES" sz="2300" dirty="0">
                <a:solidFill>
                  <a:srgbClr val="003366"/>
                </a:solidFill>
                <a:latin typeface="Calibri" panose="020F0502020204030204" pitchFamily="34" charset="0"/>
              </a:rPr>
              <a:t>t</a:t>
            </a:r>
            <a:r>
              <a:rPr lang="es-ES" sz="2300" dirty="0" smtClean="0">
                <a:solidFill>
                  <a:srgbClr val="003366"/>
                </a:solidFill>
                <a:latin typeface="Calibri" panose="020F0502020204030204" pitchFamily="34" charset="0"/>
              </a:rPr>
              <a:t>otal</a:t>
            </a:r>
          </a:p>
          <a:p>
            <a:pPr marL="342900" indent="-342900">
              <a:buFontTx/>
              <a:buChar char="-"/>
            </a:pPr>
            <a:r>
              <a:rPr lang="es-ES" sz="2300" dirty="0" smtClean="0">
                <a:solidFill>
                  <a:srgbClr val="003366"/>
                </a:solidFill>
                <a:latin typeface="Calibri" panose="020F0502020204030204" pitchFamily="34" charset="0"/>
              </a:rPr>
              <a:t>densidad urbana </a:t>
            </a:r>
          </a:p>
          <a:p>
            <a:pPr marL="342900" indent="-342900">
              <a:buFontTx/>
              <a:buChar char="-"/>
            </a:pPr>
            <a:r>
              <a:rPr lang="es-ES" sz="2300" dirty="0" smtClean="0">
                <a:solidFill>
                  <a:srgbClr val="003366"/>
                </a:solidFill>
                <a:latin typeface="Calibri" panose="020F0502020204030204" pitchFamily="34" charset="0"/>
              </a:rPr>
              <a:t>parques inmobiliarios</a:t>
            </a:r>
            <a:endParaRPr lang="es-ES" sz="2300" dirty="0"/>
          </a:p>
        </p:txBody>
      </p:sp>
    </p:spTree>
    <p:extLst>
      <p:ext uri="{BB962C8B-B14F-4D97-AF65-F5344CB8AC3E}">
        <p14:creationId xmlns:p14="http://schemas.microsoft.com/office/powerpoint/2010/main" val="22470483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oghi_efesme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4"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5" name="Text Box 10"/>
          <p:cNvSpPr txBox="1">
            <a:spLocks noChangeArrowheads="1"/>
          </p:cNvSpPr>
          <p:nvPr/>
        </p:nvSpPr>
        <p:spPr bwMode="auto">
          <a:xfrm>
            <a:off x="609863" y="1484313"/>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29298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2600" b="1" dirty="0" err="1">
                <a:solidFill>
                  <a:srgbClr val="003366"/>
                </a:solidFill>
                <a:latin typeface="Calibri" panose="020F0502020204030204" pitchFamily="34" charset="0"/>
              </a:rPr>
              <a:t>Supuestos</a:t>
            </a:r>
            <a:r>
              <a:rPr lang="en-GB" altLang="it-IT" sz="2600" b="1" dirty="0">
                <a:solidFill>
                  <a:srgbClr val="003366"/>
                </a:solidFill>
                <a:latin typeface="Calibri" panose="020F0502020204030204" pitchFamily="34" charset="0"/>
              </a:rPr>
              <a:t>/1 </a:t>
            </a:r>
          </a:p>
        </p:txBody>
      </p:sp>
      <p:sp>
        <p:nvSpPr>
          <p:cNvPr id="8" name="CasellaDiTesto 7"/>
          <p:cNvSpPr txBox="1"/>
          <p:nvPr/>
        </p:nvSpPr>
        <p:spPr>
          <a:xfrm>
            <a:off x="392711" y="1874556"/>
            <a:ext cx="8498517" cy="3108543"/>
          </a:xfrm>
          <a:prstGeom prst="rect">
            <a:avLst/>
          </a:prstGeom>
          <a:noFill/>
        </p:spPr>
        <p:txBody>
          <a:bodyPr wrap="square" rtlCol="0">
            <a:spAutoFit/>
          </a:bodyPr>
          <a:lstStyle/>
          <a:p>
            <a:pPr marL="342900" indent="-342900">
              <a:buFont typeface="Arial" panose="020B0604020202020204" pitchFamily="34" charset="0"/>
              <a:buChar char="•"/>
            </a:pPr>
            <a:r>
              <a:rPr lang="en-GB" sz="2200" dirty="0" err="1" smtClean="0">
                <a:solidFill>
                  <a:srgbClr val="003366"/>
                </a:solidFill>
                <a:latin typeface="Calibri" panose="020F0502020204030204" pitchFamily="34" charset="0"/>
              </a:rPr>
              <a:t>Parque</a:t>
            </a:r>
            <a:r>
              <a:rPr lang="en-GB" sz="2200" dirty="0" smtClean="0">
                <a:solidFill>
                  <a:srgbClr val="003366"/>
                </a:solidFill>
                <a:latin typeface="Calibri" panose="020F0502020204030204" pitchFamily="34" charset="0"/>
              </a:rPr>
              <a:t> </a:t>
            </a:r>
            <a:r>
              <a:rPr lang="en-GB" sz="2200" dirty="0" err="1" smtClean="0">
                <a:solidFill>
                  <a:srgbClr val="003366"/>
                </a:solidFill>
                <a:latin typeface="Calibri" panose="020F0502020204030204" pitchFamily="34" charset="0"/>
              </a:rPr>
              <a:t>ascensores</a:t>
            </a:r>
            <a:r>
              <a:rPr lang="en-GB" sz="2200" dirty="0" smtClean="0">
                <a:solidFill>
                  <a:srgbClr val="003366"/>
                </a:solidFill>
                <a:latin typeface="Calibri" panose="020F0502020204030204" pitchFamily="34" charset="0"/>
              </a:rPr>
              <a:t> </a:t>
            </a:r>
            <a:r>
              <a:rPr lang="en-GB" sz="2200" dirty="0" err="1" smtClean="0">
                <a:solidFill>
                  <a:srgbClr val="003366"/>
                </a:solidFill>
                <a:latin typeface="Calibri" panose="020F0502020204030204" pitchFamily="34" charset="0"/>
              </a:rPr>
              <a:t>en</a:t>
            </a:r>
            <a:r>
              <a:rPr lang="en-GB" sz="2200" dirty="0" smtClean="0">
                <a:solidFill>
                  <a:srgbClr val="003366"/>
                </a:solidFill>
                <a:latin typeface="Calibri" panose="020F0502020204030204" pitchFamily="34" charset="0"/>
              </a:rPr>
              <a:t> Europa (</a:t>
            </a:r>
            <a:r>
              <a:rPr lang="en-GB" sz="2200" dirty="0" err="1" smtClean="0">
                <a:solidFill>
                  <a:srgbClr val="003366"/>
                </a:solidFill>
                <a:latin typeface="Calibri" panose="020F0502020204030204" pitchFamily="34" charset="0"/>
              </a:rPr>
              <a:t>incluyendo</a:t>
            </a:r>
            <a:r>
              <a:rPr lang="en-GB" sz="2200" dirty="0" smtClean="0">
                <a:solidFill>
                  <a:srgbClr val="003366"/>
                </a:solidFill>
                <a:latin typeface="Calibri" panose="020F0502020204030204" pitchFamily="34" charset="0"/>
              </a:rPr>
              <a:t> </a:t>
            </a:r>
            <a:r>
              <a:rPr lang="en-GB" sz="2200" dirty="0" err="1" smtClean="0">
                <a:solidFill>
                  <a:srgbClr val="003366"/>
                </a:solidFill>
                <a:latin typeface="Calibri" panose="020F0502020204030204" pitchFamily="34" charset="0"/>
              </a:rPr>
              <a:t>Rusia</a:t>
            </a:r>
            <a:r>
              <a:rPr lang="en-GB" sz="2200" dirty="0" smtClean="0">
                <a:solidFill>
                  <a:srgbClr val="003366"/>
                </a:solidFill>
                <a:latin typeface="Calibri" panose="020F0502020204030204" pitchFamily="34" charset="0"/>
              </a:rPr>
              <a:t>): 6.3 </a:t>
            </a:r>
            <a:r>
              <a:rPr lang="en-GB" sz="2200" dirty="0" err="1" smtClean="0">
                <a:solidFill>
                  <a:srgbClr val="003366"/>
                </a:solidFill>
                <a:latin typeface="Calibri" panose="020F0502020204030204" pitchFamily="34" charset="0"/>
              </a:rPr>
              <a:t>miliones</a:t>
            </a:r>
            <a:r>
              <a:rPr lang="en-GB" sz="2200" dirty="0" smtClean="0">
                <a:solidFill>
                  <a:srgbClr val="003366"/>
                </a:solidFill>
                <a:latin typeface="Calibri" panose="020F0502020204030204" pitchFamily="34" charset="0"/>
              </a:rPr>
              <a:t> = </a:t>
            </a:r>
            <a:r>
              <a:rPr lang="it-IT" sz="2200" dirty="0">
                <a:solidFill>
                  <a:srgbClr val="003366"/>
                </a:solidFill>
                <a:latin typeface="Calibri" panose="020F0502020204030204" pitchFamily="34" charset="0"/>
              </a:rPr>
              <a:t>40% </a:t>
            </a:r>
            <a:r>
              <a:rPr lang="it-IT" sz="2200" dirty="0" err="1">
                <a:solidFill>
                  <a:srgbClr val="003366"/>
                </a:solidFill>
                <a:latin typeface="Calibri" panose="020F0502020204030204" pitchFamily="34" charset="0"/>
              </a:rPr>
              <a:t>parque</a:t>
            </a:r>
            <a:r>
              <a:rPr lang="it-IT" sz="2200" dirty="0">
                <a:solidFill>
                  <a:srgbClr val="003366"/>
                </a:solidFill>
                <a:latin typeface="Calibri" panose="020F0502020204030204" pitchFamily="34" charset="0"/>
              </a:rPr>
              <a:t> de </a:t>
            </a:r>
            <a:r>
              <a:rPr lang="it-IT" sz="2200" dirty="0" err="1">
                <a:solidFill>
                  <a:srgbClr val="003366"/>
                </a:solidFill>
                <a:latin typeface="Calibri" panose="020F0502020204030204" pitchFamily="34" charset="0"/>
              </a:rPr>
              <a:t>ascensores</a:t>
            </a:r>
            <a:r>
              <a:rPr lang="it-IT" sz="2200" dirty="0">
                <a:solidFill>
                  <a:srgbClr val="003366"/>
                </a:solidFill>
                <a:latin typeface="Calibri" panose="020F0502020204030204" pitchFamily="34" charset="0"/>
              </a:rPr>
              <a:t> </a:t>
            </a:r>
            <a:r>
              <a:rPr lang="it-IT" sz="2200" dirty="0" smtClean="0">
                <a:solidFill>
                  <a:srgbClr val="003366"/>
                </a:solidFill>
                <a:latin typeface="Calibri" panose="020F0502020204030204" pitchFamily="34" charset="0"/>
              </a:rPr>
              <a:t>global</a:t>
            </a:r>
          </a:p>
          <a:p>
            <a:pPr marL="342900" indent="-342900">
              <a:buFont typeface="Arial" panose="020B0604020202020204" pitchFamily="34" charset="0"/>
              <a:buChar char="•"/>
            </a:pPr>
            <a:endParaRPr lang="it-IT" sz="2200" dirty="0">
              <a:solidFill>
                <a:srgbClr val="003366"/>
              </a:solidFill>
              <a:latin typeface="Calibri" panose="020F0502020204030204" pitchFamily="34" charset="0"/>
            </a:endParaRPr>
          </a:p>
          <a:p>
            <a:pPr marL="342900" indent="-342900">
              <a:buFont typeface="Arial" panose="020B0604020202020204" pitchFamily="34" charset="0"/>
              <a:buChar char="•"/>
            </a:pPr>
            <a:r>
              <a:rPr lang="it-IT" sz="2200" dirty="0" err="1">
                <a:solidFill>
                  <a:srgbClr val="003366"/>
                </a:solidFill>
                <a:latin typeface="Calibri" panose="020F0502020204030204" pitchFamily="34" charset="0"/>
              </a:rPr>
              <a:t>P</a:t>
            </a:r>
            <a:r>
              <a:rPr lang="it-IT" sz="2200" dirty="0" err="1" smtClean="0">
                <a:solidFill>
                  <a:srgbClr val="003366"/>
                </a:solidFill>
                <a:latin typeface="Calibri" panose="020F0502020204030204" pitchFamily="34" charset="0"/>
              </a:rPr>
              <a:t>arque</a:t>
            </a:r>
            <a:r>
              <a:rPr lang="it-IT" sz="2200" dirty="0" smtClean="0">
                <a:solidFill>
                  <a:srgbClr val="003366"/>
                </a:solidFill>
                <a:latin typeface="Calibri" panose="020F0502020204030204" pitchFamily="34" charset="0"/>
              </a:rPr>
              <a:t> </a:t>
            </a:r>
            <a:r>
              <a:rPr lang="it-IT" sz="2200" dirty="0">
                <a:solidFill>
                  <a:srgbClr val="003366"/>
                </a:solidFill>
                <a:latin typeface="Calibri" panose="020F0502020204030204" pitchFamily="34" charset="0"/>
              </a:rPr>
              <a:t>de </a:t>
            </a:r>
            <a:r>
              <a:rPr lang="it-IT" sz="2200" dirty="0" err="1" smtClean="0">
                <a:solidFill>
                  <a:srgbClr val="003366"/>
                </a:solidFill>
                <a:latin typeface="Calibri" panose="020F0502020204030204" pitchFamily="34" charset="0"/>
              </a:rPr>
              <a:t>ascensores</a:t>
            </a:r>
            <a:r>
              <a:rPr lang="it-IT" sz="2200" dirty="0" smtClean="0">
                <a:solidFill>
                  <a:srgbClr val="003366"/>
                </a:solidFill>
                <a:latin typeface="Calibri" panose="020F0502020204030204" pitchFamily="34" charset="0"/>
              </a:rPr>
              <a:t> en China </a:t>
            </a:r>
            <a:r>
              <a:rPr lang="it-IT" sz="2200" dirty="0">
                <a:solidFill>
                  <a:srgbClr val="003366"/>
                </a:solidFill>
                <a:latin typeface="Calibri" panose="020F0502020204030204" pitchFamily="34" charset="0"/>
              </a:rPr>
              <a:t>:      </a:t>
            </a:r>
            <a:r>
              <a:rPr lang="it-IT" sz="2200" dirty="0" smtClean="0">
                <a:solidFill>
                  <a:srgbClr val="003366"/>
                </a:solidFill>
                <a:latin typeface="Calibri" panose="020F0502020204030204" pitchFamily="34" charset="0"/>
              </a:rPr>
              <a:t> 25% </a:t>
            </a:r>
            <a:r>
              <a:rPr lang="en-GB" sz="2200" dirty="0" smtClean="0">
                <a:solidFill>
                  <a:srgbClr val="003366"/>
                </a:solidFill>
                <a:latin typeface="Calibri" panose="020F0502020204030204" pitchFamily="34" charset="0"/>
              </a:rPr>
              <a:t> </a:t>
            </a:r>
          </a:p>
          <a:p>
            <a:endParaRPr lang="en-GB" sz="2200" dirty="0">
              <a:solidFill>
                <a:srgbClr val="003366"/>
              </a:solidFill>
              <a:latin typeface="Calibri" panose="020F0502020204030204" pitchFamily="34" charset="0"/>
            </a:endParaRPr>
          </a:p>
          <a:p>
            <a:pPr marL="342900" indent="-342900">
              <a:buFont typeface="Arial" panose="020B0604020202020204" pitchFamily="34" charset="0"/>
              <a:buChar char="•"/>
            </a:pPr>
            <a:r>
              <a:rPr lang="en-GB" sz="2200" dirty="0" err="1">
                <a:solidFill>
                  <a:srgbClr val="003366"/>
                </a:solidFill>
                <a:latin typeface="Calibri" panose="020F0502020204030204" pitchFamily="34" charset="0"/>
              </a:rPr>
              <a:t>Incremento</a:t>
            </a:r>
            <a:r>
              <a:rPr lang="en-GB" sz="2200" dirty="0">
                <a:solidFill>
                  <a:srgbClr val="003366"/>
                </a:solidFill>
                <a:latin typeface="Calibri" panose="020F0502020204030204" pitchFamily="34" charset="0"/>
              </a:rPr>
              <a:t> </a:t>
            </a:r>
            <a:r>
              <a:rPr lang="en-GB" sz="2200" dirty="0" smtClean="0">
                <a:solidFill>
                  <a:srgbClr val="003366"/>
                </a:solidFill>
                <a:latin typeface="Calibri" panose="020F0502020204030204" pitchFamily="34" charset="0"/>
              </a:rPr>
              <a:t>annual </a:t>
            </a:r>
            <a:r>
              <a:rPr lang="en-GB" sz="2200" dirty="0" err="1">
                <a:solidFill>
                  <a:srgbClr val="003366"/>
                </a:solidFill>
                <a:latin typeface="Calibri" panose="020F0502020204030204" pitchFamily="34" charset="0"/>
              </a:rPr>
              <a:t>Parque</a:t>
            </a:r>
            <a:r>
              <a:rPr lang="en-GB" sz="2200" dirty="0">
                <a:solidFill>
                  <a:srgbClr val="003366"/>
                </a:solidFill>
                <a:latin typeface="Calibri" panose="020F0502020204030204" pitchFamily="34" charset="0"/>
              </a:rPr>
              <a:t> </a:t>
            </a:r>
            <a:r>
              <a:rPr lang="en-GB" sz="2200" dirty="0" err="1">
                <a:solidFill>
                  <a:srgbClr val="003366"/>
                </a:solidFill>
                <a:latin typeface="Calibri" panose="020F0502020204030204" pitchFamily="34" charset="0"/>
              </a:rPr>
              <a:t>ascensores</a:t>
            </a:r>
            <a:r>
              <a:rPr lang="en-GB" sz="2200" dirty="0">
                <a:solidFill>
                  <a:srgbClr val="003366"/>
                </a:solidFill>
                <a:latin typeface="Calibri" panose="020F0502020204030204" pitchFamily="34" charset="0"/>
              </a:rPr>
              <a:t> </a:t>
            </a:r>
            <a:r>
              <a:rPr lang="en-GB" sz="2200" dirty="0" err="1">
                <a:solidFill>
                  <a:srgbClr val="003366"/>
                </a:solidFill>
                <a:latin typeface="Calibri" panose="020F0502020204030204" pitchFamily="34" charset="0"/>
              </a:rPr>
              <a:t>en</a:t>
            </a:r>
            <a:r>
              <a:rPr lang="en-GB" sz="2200" dirty="0">
                <a:solidFill>
                  <a:srgbClr val="003366"/>
                </a:solidFill>
                <a:latin typeface="Calibri" panose="020F0502020204030204" pitchFamily="34" charset="0"/>
              </a:rPr>
              <a:t> Europa : </a:t>
            </a:r>
            <a:r>
              <a:rPr lang="en-GB" sz="2200" dirty="0" smtClean="0">
                <a:solidFill>
                  <a:srgbClr val="003366"/>
                </a:solidFill>
                <a:latin typeface="Calibri" panose="020F0502020204030204" pitchFamily="34" charset="0"/>
              </a:rPr>
              <a:t>+120.000</a:t>
            </a:r>
          </a:p>
          <a:p>
            <a:pPr marL="342900" indent="-342900">
              <a:buFont typeface="Arial" panose="020B0604020202020204" pitchFamily="34" charset="0"/>
              <a:buChar char="•"/>
            </a:pPr>
            <a:endParaRPr lang="en-GB" sz="2200" dirty="0" smtClean="0">
              <a:solidFill>
                <a:srgbClr val="003366"/>
              </a:solidFill>
              <a:latin typeface="Calibri" panose="020F0502020204030204" pitchFamily="34" charset="0"/>
            </a:endParaRPr>
          </a:p>
          <a:p>
            <a:pPr marL="342900" indent="-342900">
              <a:buFont typeface="Arial" panose="020B0604020202020204" pitchFamily="34" charset="0"/>
              <a:buChar char="•"/>
            </a:pPr>
            <a:r>
              <a:rPr lang="en-GB" sz="2200" dirty="0" err="1">
                <a:solidFill>
                  <a:srgbClr val="003366"/>
                </a:solidFill>
                <a:latin typeface="Calibri" panose="020F0502020204030204" pitchFamily="34" charset="0"/>
              </a:rPr>
              <a:t>Parque</a:t>
            </a:r>
            <a:r>
              <a:rPr lang="en-GB" sz="2200" dirty="0">
                <a:solidFill>
                  <a:srgbClr val="003366"/>
                </a:solidFill>
                <a:latin typeface="Calibri" panose="020F0502020204030204" pitchFamily="34" charset="0"/>
              </a:rPr>
              <a:t> de </a:t>
            </a:r>
            <a:r>
              <a:rPr lang="en-GB" sz="2200" dirty="0" err="1">
                <a:solidFill>
                  <a:srgbClr val="003366"/>
                </a:solidFill>
                <a:latin typeface="Calibri" panose="020F0502020204030204" pitchFamily="34" charset="0"/>
              </a:rPr>
              <a:t>ascensores</a:t>
            </a:r>
            <a:r>
              <a:rPr lang="en-GB" sz="2200" dirty="0">
                <a:solidFill>
                  <a:srgbClr val="003366"/>
                </a:solidFill>
                <a:latin typeface="Calibri" panose="020F0502020204030204" pitchFamily="34" charset="0"/>
              </a:rPr>
              <a:t> </a:t>
            </a:r>
            <a:r>
              <a:rPr lang="en-GB" sz="2200" dirty="0" err="1">
                <a:solidFill>
                  <a:srgbClr val="003366"/>
                </a:solidFill>
                <a:latin typeface="Calibri" panose="020F0502020204030204" pitchFamily="34" charset="0"/>
              </a:rPr>
              <a:t>en</a:t>
            </a:r>
            <a:r>
              <a:rPr lang="en-GB" sz="2200" dirty="0">
                <a:solidFill>
                  <a:srgbClr val="003366"/>
                </a:solidFill>
                <a:latin typeface="Calibri" panose="020F0502020204030204" pitchFamily="34" charset="0"/>
              </a:rPr>
              <a:t> Europa (2014</a:t>
            </a:r>
            <a:r>
              <a:rPr lang="en-GB" sz="2200" dirty="0" smtClean="0">
                <a:solidFill>
                  <a:srgbClr val="003366"/>
                </a:solidFill>
                <a:latin typeface="Calibri" panose="020F0502020204030204" pitchFamily="34" charset="0"/>
              </a:rPr>
              <a:t>): </a:t>
            </a:r>
          </a:p>
          <a:p>
            <a:endParaRPr lang="en-GB" dirty="0"/>
          </a:p>
        </p:txBody>
      </p:sp>
      <p:sp>
        <p:nvSpPr>
          <p:cNvPr id="51" name="Freccia in su 50"/>
          <p:cNvSpPr/>
          <p:nvPr/>
        </p:nvSpPr>
        <p:spPr>
          <a:xfrm>
            <a:off x="4571537" y="2894234"/>
            <a:ext cx="288032" cy="3213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CasellaDiTesto 52"/>
          <p:cNvSpPr txBox="1"/>
          <p:nvPr/>
        </p:nvSpPr>
        <p:spPr>
          <a:xfrm>
            <a:off x="588958" y="4519186"/>
            <a:ext cx="3888681" cy="2092881"/>
          </a:xfrm>
          <a:prstGeom prst="rect">
            <a:avLst/>
          </a:prstGeom>
          <a:noFill/>
        </p:spPr>
        <p:txBody>
          <a:bodyPr wrap="square" rtlCol="0">
            <a:spAutoFit/>
          </a:bodyPr>
          <a:lstStyle/>
          <a:p>
            <a:pPr marL="342900" indent="-342900">
              <a:buFontTx/>
              <a:buChar char="-"/>
            </a:pPr>
            <a:r>
              <a:rPr lang="es-ES" sz="2200" b="1" dirty="0" smtClean="0">
                <a:solidFill>
                  <a:srgbClr val="3BA0E5"/>
                </a:solidFill>
                <a:latin typeface="Calibri" panose="020F0502020204030204" pitchFamily="34" charset="0"/>
              </a:rPr>
              <a:t>España</a:t>
            </a:r>
            <a:r>
              <a:rPr lang="es-ES" sz="2200" dirty="0" smtClean="0">
                <a:solidFill>
                  <a:srgbClr val="003366"/>
                </a:solidFill>
                <a:latin typeface="Calibri" panose="020F0502020204030204" pitchFamily="34" charset="0"/>
              </a:rPr>
              <a:t>: 1.034.000</a:t>
            </a:r>
          </a:p>
          <a:p>
            <a:pPr marL="342900" indent="-342900">
              <a:buFontTx/>
              <a:buChar char="-"/>
            </a:pPr>
            <a:r>
              <a:rPr lang="es-ES" sz="2200" b="1" dirty="0" smtClean="0">
                <a:solidFill>
                  <a:srgbClr val="F88608"/>
                </a:solidFill>
                <a:latin typeface="Calibri" panose="020F0502020204030204" pitchFamily="34" charset="0"/>
              </a:rPr>
              <a:t>Italia</a:t>
            </a:r>
            <a:r>
              <a:rPr lang="es-ES" sz="2200" b="1" dirty="0" smtClean="0">
                <a:solidFill>
                  <a:srgbClr val="003366"/>
                </a:solidFill>
                <a:latin typeface="Calibri" panose="020F0502020204030204" pitchFamily="34" charset="0"/>
              </a:rPr>
              <a:t>: </a:t>
            </a:r>
            <a:r>
              <a:rPr lang="es-ES" sz="2200" dirty="0" smtClean="0">
                <a:solidFill>
                  <a:srgbClr val="003366"/>
                </a:solidFill>
                <a:latin typeface="Calibri" panose="020F0502020204030204" pitchFamily="34" charset="0"/>
              </a:rPr>
              <a:t>950.000</a:t>
            </a:r>
          </a:p>
          <a:p>
            <a:pPr marL="342900" indent="-342900">
              <a:buFontTx/>
              <a:buChar char="-"/>
            </a:pPr>
            <a:r>
              <a:rPr lang="es-ES" sz="2200" b="1" dirty="0" smtClean="0">
                <a:solidFill>
                  <a:schemeClr val="bg1">
                    <a:lumMod val="50000"/>
                  </a:schemeClr>
                </a:solidFill>
                <a:latin typeface="Calibri" panose="020F0502020204030204" pitchFamily="34" charset="0"/>
              </a:rPr>
              <a:t>Alemania</a:t>
            </a:r>
            <a:r>
              <a:rPr lang="es-ES" sz="2200" dirty="0" smtClean="0">
                <a:solidFill>
                  <a:srgbClr val="003366"/>
                </a:solidFill>
                <a:latin typeface="Calibri" panose="020F0502020204030204" pitchFamily="34" charset="0"/>
              </a:rPr>
              <a:t>: 708.500</a:t>
            </a:r>
          </a:p>
          <a:p>
            <a:pPr marL="342900" indent="-342900">
              <a:buFontTx/>
              <a:buChar char="-"/>
            </a:pPr>
            <a:r>
              <a:rPr lang="es-ES" sz="2200" b="1" dirty="0" smtClean="0">
                <a:solidFill>
                  <a:srgbClr val="FFCC00"/>
                </a:solidFill>
                <a:latin typeface="Calibri" panose="020F0502020204030204" pitchFamily="34" charset="0"/>
              </a:rPr>
              <a:t>Rusia</a:t>
            </a:r>
            <a:r>
              <a:rPr lang="es-ES" sz="2200" dirty="0" smtClean="0">
                <a:solidFill>
                  <a:srgbClr val="003366"/>
                </a:solidFill>
                <a:latin typeface="Calibri" panose="020F0502020204030204" pitchFamily="34" charset="0"/>
              </a:rPr>
              <a:t>: 560.000</a:t>
            </a:r>
          </a:p>
          <a:p>
            <a:pPr marL="342900" indent="-342900">
              <a:buFontTx/>
              <a:buChar char="-"/>
            </a:pPr>
            <a:r>
              <a:rPr lang="es-ES" sz="2200" b="1" dirty="0" smtClean="0">
                <a:solidFill>
                  <a:srgbClr val="0070C0"/>
                </a:solidFill>
                <a:latin typeface="Calibri" panose="020F0502020204030204" pitchFamily="34" charset="0"/>
              </a:rPr>
              <a:t>Francia</a:t>
            </a:r>
            <a:r>
              <a:rPr lang="es-ES" sz="2200" dirty="0" smtClean="0">
                <a:solidFill>
                  <a:srgbClr val="003366"/>
                </a:solidFill>
                <a:latin typeface="Calibri" panose="020F0502020204030204" pitchFamily="34" charset="0"/>
              </a:rPr>
              <a:t>: 549.000</a:t>
            </a:r>
          </a:p>
          <a:p>
            <a:endParaRPr lang="es-ES" dirty="0"/>
          </a:p>
        </p:txBody>
      </p:sp>
      <p:pic>
        <p:nvPicPr>
          <p:cNvPr id="54" name="Immagine 53"/>
          <p:cNvPicPr>
            <a:picLocks noChangeAspect="1"/>
          </p:cNvPicPr>
          <p:nvPr/>
        </p:nvPicPr>
        <p:blipFill>
          <a:blip r:embed="rId3"/>
          <a:stretch>
            <a:fillRect/>
          </a:stretch>
        </p:blipFill>
        <p:spPr>
          <a:xfrm>
            <a:off x="4498213" y="3817057"/>
            <a:ext cx="6076772" cy="2517319"/>
          </a:xfrm>
          <a:prstGeom prst="rect">
            <a:avLst/>
          </a:prstGeom>
        </p:spPr>
      </p:pic>
    </p:spTree>
    <p:extLst>
      <p:ext uri="{BB962C8B-B14F-4D97-AF65-F5344CB8AC3E}">
        <p14:creationId xmlns:p14="http://schemas.microsoft.com/office/powerpoint/2010/main" val="90952331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292988"/>
            <a:ext cx="7848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s-ES" altLang="it-IT" sz="2600" b="1" dirty="0">
                <a:solidFill>
                  <a:srgbClr val="003366"/>
                </a:solidFill>
                <a:latin typeface="Calibri" panose="020F0502020204030204" pitchFamily="34" charset="0"/>
              </a:rPr>
              <a:t>Distribución de la participación en el sector de los ascensores en 2050</a:t>
            </a:r>
            <a:endParaRPr lang="en-GB" altLang="it-IT" sz="2600" b="1" dirty="0">
              <a:solidFill>
                <a:srgbClr val="003366"/>
              </a:solidFill>
              <a:latin typeface="Calibri" panose="020F0502020204030204" pitchFamily="34" charset="0"/>
            </a:endParaRPr>
          </a:p>
        </p:txBody>
      </p:sp>
      <p:pic>
        <p:nvPicPr>
          <p:cNvPr id="2" name="Immagine 1"/>
          <p:cNvPicPr>
            <a:picLocks noChangeAspect="1"/>
          </p:cNvPicPr>
          <p:nvPr/>
        </p:nvPicPr>
        <p:blipFill>
          <a:blip r:embed="rId4"/>
          <a:stretch>
            <a:fillRect/>
          </a:stretch>
        </p:blipFill>
        <p:spPr>
          <a:xfrm>
            <a:off x="-671841" y="1830068"/>
            <a:ext cx="10294066" cy="4264344"/>
          </a:xfrm>
          <a:prstGeom prst="rect">
            <a:avLst/>
          </a:prstGeom>
        </p:spPr>
      </p:pic>
    </p:spTree>
    <p:extLst>
      <p:ext uri="{BB962C8B-B14F-4D97-AF65-F5344CB8AC3E}">
        <p14:creationId xmlns:p14="http://schemas.microsoft.com/office/powerpoint/2010/main" val="280120930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292988"/>
            <a:ext cx="7848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US" altLang="it-IT" sz="2600" b="1" dirty="0" err="1" smtClean="0">
                <a:solidFill>
                  <a:srgbClr val="003366"/>
                </a:solidFill>
                <a:latin typeface="Calibri" panose="020F0502020204030204" pitchFamily="34" charset="0"/>
              </a:rPr>
              <a:t>Rascacielos</a:t>
            </a:r>
            <a:endParaRPr lang="en-GB" altLang="it-IT" sz="2600" b="1" dirty="0">
              <a:solidFill>
                <a:srgbClr val="003366"/>
              </a:solidFill>
              <a:latin typeface="Calibri" panose="020F0502020204030204" pitchFamily="34" charset="0"/>
            </a:endParaRPr>
          </a:p>
        </p:txBody>
      </p:sp>
      <p:sp>
        <p:nvSpPr>
          <p:cNvPr id="2" name="CasellaDiTesto 1"/>
          <p:cNvSpPr txBox="1"/>
          <p:nvPr/>
        </p:nvSpPr>
        <p:spPr>
          <a:xfrm>
            <a:off x="363836" y="1841242"/>
            <a:ext cx="8748712" cy="5416868"/>
          </a:xfrm>
          <a:prstGeom prst="rect">
            <a:avLst/>
          </a:prstGeom>
          <a:noFill/>
        </p:spPr>
        <p:txBody>
          <a:bodyPr wrap="square" rtlCol="0">
            <a:spAutoFit/>
          </a:bodyPr>
          <a:lstStyle/>
          <a:p>
            <a:r>
              <a:rPr lang="es-ES" sz="2200" dirty="0" err="1" smtClean="0">
                <a:solidFill>
                  <a:srgbClr val="003366"/>
                </a:solidFill>
                <a:latin typeface="Calibri" panose="020F0502020204030204" pitchFamily="34" charset="0"/>
              </a:rPr>
              <a:t>Rascacielo</a:t>
            </a:r>
            <a:r>
              <a:rPr lang="es-ES" sz="2200" dirty="0" smtClean="0">
                <a:solidFill>
                  <a:srgbClr val="003366"/>
                </a:solidFill>
                <a:latin typeface="Calibri" panose="020F0502020204030204" pitchFamily="34" charset="0"/>
              </a:rPr>
              <a:t>: un edificio de al menos 150 m de altura</a:t>
            </a:r>
          </a:p>
          <a:p>
            <a:endParaRPr lang="es-ES" sz="2200" dirty="0" smtClean="0">
              <a:solidFill>
                <a:srgbClr val="003366"/>
              </a:solidFill>
              <a:latin typeface="Calibri" panose="020F0502020204030204" pitchFamily="34" charset="0"/>
            </a:endParaRPr>
          </a:p>
          <a:p>
            <a:pPr algn="just"/>
            <a:r>
              <a:rPr lang="es-ES" sz="2200" dirty="0" smtClean="0">
                <a:solidFill>
                  <a:srgbClr val="003366"/>
                </a:solidFill>
                <a:latin typeface="Calibri" panose="020F0502020204030204" pitchFamily="34" charset="0"/>
              </a:rPr>
              <a:t>3.800 r</a:t>
            </a:r>
            <a:r>
              <a:rPr lang="es-ES" sz="2200" dirty="0" smtClean="0">
                <a:solidFill>
                  <a:srgbClr val="003366"/>
                </a:solidFill>
                <a:latin typeface="Calibri" panose="020F0502020204030204" pitchFamily="34" charset="0"/>
              </a:rPr>
              <a:t>ascacielos en el mundo,</a:t>
            </a:r>
            <a:r>
              <a:rPr lang="es-ES" sz="2200" dirty="0">
                <a:solidFill>
                  <a:srgbClr val="003366"/>
                </a:solidFill>
                <a:latin typeface="Calibri" panose="020F0502020204030204" pitchFamily="34" charset="0"/>
              </a:rPr>
              <a:t> </a:t>
            </a:r>
            <a:r>
              <a:rPr lang="es-ES" sz="2200" dirty="0" smtClean="0">
                <a:solidFill>
                  <a:srgbClr val="003366"/>
                </a:solidFill>
                <a:latin typeface="Calibri" panose="020F0502020204030204" pitchFamily="34" charset="0"/>
              </a:rPr>
              <a:t>principalmente e</a:t>
            </a:r>
            <a:r>
              <a:rPr lang="es-ES" sz="2200" dirty="0" smtClean="0">
                <a:solidFill>
                  <a:srgbClr val="003366"/>
                </a:solidFill>
                <a:latin typeface="Calibri" panose="020F0502020204030204" pitchFamily="34" charset="0"/>
              </a:rPr>
              <a:t>n China, </a:t>
            </a:r>
            <a:r>
              <a:rPr lang="es-ES" sz="2200" dirty="0" smtClean="0">
                <a:solidFill>
                  <a:srgbClr val="003366"/>
                </a:solidFill>
                <a:latin typeface="Calibri" panose="020F0502020204030204" pitchFamily="34" charset="0"/>
              </a:rPr>
              <a:t>EEUU</a:t>
            </a:r>
            <a:r>
              <a:rPr lang="es-ES" sz="2200" dirty="0" smtClean="0">
                <a:solidFill>
                  <a:srgbClr val="003366"/>
                </a:solidFill>
                <a:latin typeface="Calibri" panose="020F0502020204030204" pitchFamily="34" charset="0"/>
              </a:rPr>
              <a:t>, Hong Kong, </a:t>
            </a:r>
            <a:r>
              <a:rPr lang="es-ES" sz="2200" dirty="0" smtClean="0">
                <a:solidFill>
                  <a:srgbClr val="003366"/>
                </a:solidFill>
                <a:latin typeface="Calibri" panose="020F0502020204030204" pitchFamily="34" charset="0"/>
              </a:rPr>
              <a:t>Emiratos Árabes y Arabia Saudita</a:t>
            </a:r>
            <a:endParaRPr lang="es-ES" sz="2200" dirty="0" smtClean="0">
              <a:solidFill>
                <a:srgbClr val="003366"/>
              </a:solidFill>
              <a:latin typeface="Calibri" panose="020F0502020204030204" pitchFamily="34" charset="0"/>
            </a:endParaRPr>
          </a:p>
          <a:p>
            <a:endParaRPr lang="es-ES" sz="2200" dirty="0" smtClean="0">
              <a:solidFill>
                <a:srgbClr val="003366"/>
              </a:solidFill>
              <a:latin typeface="Calibri" panose="020F0502020204030204" pitchFamily="34" charset="0"/>
            </a:endParaRPr>
          </a:p>
          <a:p>
            <a:r>
              <a:rPr lang="es-ES" sz="2200" dirty="0" smtClean="0">
                <a:solidFill>
                  <a:srgbClr val="003366"/>
                </a:solidFill>
                <a:latin typeface="Calibri" panose="020F0502020204030204" pitchFamily="34" charset="0"/>
              </a:rPr>
              <a:t>144 </a:t>
            </a:r>
            <a:r>
              <a:rPr lang="es-ES" sz="2200" dirty="0" smtClean="0">
                <a:solidFill>
                  <a:srgbClr val="003366"/>
                </a:solidFill>
                <a:latin typeface="Calibri" panose="020F0502020204030204" pitchFamily="34" charset="0"/>
              </a:rPr>
              <a:t>rascacielos e</a:t>
            </a:r>
            <a:r>
              <a:rPr lang="es-ES" sz="2200" dirty="0" smtClean="0">
                <a:solidFill>
                  <a:srgbClr val="003366"/>
                </a:solidFill>
                <a:latin typeface="Calibri" panose="020F0502020204030204" pitchFamily="34" charset="0"/>
              </a:rPr>
              <a:t>n Europa pero solamente 3 </a:t>
            </a:r>
            <a:r>
              <a:rPr lang="es-ES" sz="2200" dirty="0" smtClean="0">
                <a:solidFill>
                  <a:srgbClr val="003366"/>
                </a:solidFill>
                <a:latin typeface="Calibri" panose="020F0502020204030204" pitchFamily="34" charset="0"/>
              </a:rPr>
              <a:t>en la clasificación de los 100 rascacielos más altos</a:t>
            </a:r>
            <a:endParaRPr lang="es-ES" sz="2200" dirty="0" smtClean="0">
              <a:solidFill>
                <a:srgbClr val="003366"/>
              </a:solidFill>
              <a:latin typeface="Calibri" panose="020F0502020204030204" pitchFamily="34" charset="0"/>
            </a:endParaRPr>
          </a:p>
          <a:p>
            <a:endParaRPr lang="es-ES" sz="2200" dirty="0" smtClean="0">
              <a:solidFill>
                <a:srgbClr val="003366"/>
              </a:solidFill>
              <a:latin typeface="Calibri" panose="020F0502020204030204" pitchFamily="34" charset="0"/>
            </a:endParaRPr>
          </a:p>
          <a:p>
            <a:pPr algn="just"/>
            <a:r>
              <a:rPr lang="es-ES" sz="2200" dirty="0" smtClean="0">
                <a:solidFill>
                  <a:srgbClr val="003366"/>
                </a:solidFill>
                <a:latin typeface="Calibri" panose="020F0502020204030204" pitchFamily="34" charset="0"/>
              </a:rPr>
              <a:t>32 </a:t>
            </a:r>
            <a:r>
              <a:rPr lang="es-ES" sz="2200" dirty="0" smtClean="0">
                <a:solidFill>
                  <a:srgbClr val="003366"/>
                </a:solidFill>
                <a:latin typeface="Calibri" panose="020F0502020204030204" pitchFamily="34" charset="0"/>
              </a:rPr>
              <a:t>en</a:t>
            </a:r>
            <a:r>
              <a:rPr lang="es-ES" sz="2200" dirty="0" smtClean="0">
                <a:solidFill>
                  <a:srgbClr val="003366"/>
                </a:solidFill>
                <a:latin typeface="Calibri" panose="020F0502020204030204" pitchFamily="34" charset="0"/>
              </a:rPr>
              <a:t> Moscú                       25</a:t>
            </a:r>
            <a:r>
              <a:rPr lang="es-ES" sz="2200" dirty="0">
                <a:solidFill>
                  <a:srgbClr val="003366"/>
                </a:solidFill>
                <a:latin typeface="Calibri" panose="020F0502020204030204" pitchFamily="34" charset="0"/>
              </a:rPr>
              <a:t>% </a:t>
            </a:r>
            <a:r>
              <a:rPr lang="es-ES" sz="2200" dirty="0" smtClean="0">
                <a:solidFill>
                  <a:srgbClr val="003366"/>
                </a:solidFill>
                <a:latin typeface="Calibri" panose="020F0502020204030204" pitchFamily="34" charset="0"/>
              </a:rPr>
              <a:t>son rascacielos </a:t>
            </a:r>
            <a:r>
              <a:rPr lang="es-ES" sz="2200" dirty="0">
                <a:solidFill>
                  <a:srgbClr val="003366"/>
                </a:solidFill>
                <a:latin typeface="Calibri" panose="020F0502020204030204" pitchFamily="34" charset="0"/>
              </a:rPr>
              <a:t>residenciales </a:t>
            </a:r>
            <a:endParaRPr lang="es-ES" sz="2200" dirty="0" smtClean="0">
              <a:solidFill>
                <a:srgbClr val="003366"/>
              </a:solidFill>
              <a:latin typeface="Calibri" panose="020F0502020204030204" pitchFamily="34" charset="0"/>
            </a:endParaRPr>
          </a:p>
          <a:p>
            <a:pPr algn="just"/>
            <a:r>
              <a:rPr lang="es-ES" sz="2200" dirty="0" smtClean="0">
                <a:solidFill>
                  <a:srgbClr val="003366"/>
                </a:solidFill>
                <a:latin typeface="Calibri" panose="020F0502020204030204" pitchFamily="34" charset="0"/>
              </a:rPr>
              <a:t>29 en Estambul</a:t>
            </a:r>
          </a:p>
          <a:p>
            <a:pPr algn="just"/>
            <a:r>
              <a:rPr lang="es-ES" sz="2200" dirty="0" smtClean="0">
                <a:solidFill>
                  <a:srgbClr val="003366"/>
                </a:solidFill>
                <a:latin typeface="Calibri" panose="020F0502020204030204" pitchFamily="34" charset="0"/>
              </a:rPr>
              <a:t>16 en Londres</a:t>
            </a:r>
          </a:p>
          <a:p>
            <a:pPr algn="just"/>
            <a:r>
              <a:rPr lang="es-ES" sz="2200" dirty="0" smtClean="0">
                <a:solidFill>
                  <a:srgbClr val="003366"/>
                </a:solidFill>
                <a:latin typeface="Calibri" panose="020F0502020204030204" pitchFamily="34" charset="0"/>
              </a:rPr>
              <a:t>15 en Paris</a:t>
            </a:r>
          </a:p>
          <a:p>
            <a:pPr algn="just"/>
            <a:r>
              <a:rPr lang="es-ES" sz="2200" dirty="0" smtClean="0">
                <a:solidFill>
                  <a:srgbClr val="003366"/>
                </a:solidFill>
                <a:latin typeface="Calibri" panose="020F0502020204030204" pitchFamily="34" charset="0"/>
              </a:rPr>
              <a:t>14 </a:t>
            </a:r>
            <a:r>
              <a:rPr lang="es-ES" sz="2200" dirty="0" smtClean="0">
                <a:solidFill>
                  <a:srgbClr val="003366"/>
                </a:solidFill>
                <a:latin typeface="Calibri" panose="020F0502020204030204" pitchFamily="34" charset="0"/>
              </a:rPr>
              <a:t>en</a:t>
            </a:r>
            <a:r>
              <a:rPr lang="es-ES" sz="2200" dirty="0" smtClean="0">
                <a:solidFill>
                  <a:srgbClr val="003366"/>
                </a:solidFill>
                <a:latin typeface="Calibri" panose="020F0502020204030204" pitchFamily="34" charset="0"/>
              </a:rPr>
              <a:t> Frankfurt</a:t>
            </a:r>
          </a:p>
          <a:p>
            <a:endParaRPr lang="it-IT" dirty="0" smtClean="0">
              <a:solidFill>
                <a:srgbClr val="003366"/>
              </a:solidFill>
              <a:latin typeface="Calibri" panose="020F0502020204030204" pitchFamily="34" charset="0"/>
            </a:endParaRPr>
          </a:p>
          <a:p>
            <a:endParaRPr lang="it-IT" dirty="0">
              <a:solidFill>
                <a:srgbClr val="003366"/>
              </a:solidFill>
              <a:latin typeface="Calibri" panose="020F0502020204030204" pitchFamily="34" charset="0"/>
            </a:endParaRPr>
          </a:p>
          <a:p>
            <a:endParaRPr lang="it-IT" dirty="0">
              <a:solidFill>
                <a:srgbClr val="003366"/>
              </a:solidFill>
              <a:latin typeface="Calibri" panose="020F0502020204030204" pitchFamily="34" charset="0"/>
            </a:endParaRPr>
          </a:p>
        </p:txBody>
      </p:sp>
      <p:cxnSp>
        <p:nvCxnSpPr>
          <p:cNvPr id="5" name="Connettore 2 4"/>
          <p:cNvCxnSpPr/>
          <p:nvPr/>
        </p:nvCxnSpPr>
        <p:spPr>
          <a:xfrm>
            <a:off x="1331640" y="4245124"/>
            <a:ext cx="0" cy="2880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2987824" y="4173116"/>
            <a:ext cx="976411" cy="432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56341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292988"/>
            <a:ext cx="7848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s-ES" altLang="it-IT" sz="2600" b="1" dirty="0">
                <a:solidFill>
                  <a:srgbClr val="003366"/>
                </a:solidFill>
                <a:latin typeface="Calibri" panose="020F0502020204030204" pitchFamily="34" charset="0"/>
              </a:rPr>
              <a:t>Distribución de los rascacielos en Europa</a:t>
            </a:r>
            <a:endParaRPr lang="en-GB" altLang="it-IT" sz="2600" b="1" dirty="0">
              <a:solidFill>
                <a:srgbClr val="003366"/>
              </a:solidFill>
              <a:latin typeface="Calibri" panose="020F0502020204030204" pitchFamily="34" charset="0"/>
            </a:endParaRPr>
          </a:p>
        </p:txBody>
      </p:sp>
      <p:pic>
        <p:nvPicPr>
          <p:cNvPr id="2" name="Immagine 1"/>
          <p:cNvPicPr>
            <a:picLocks noChangeAspect="1"/>
          </p:cNvPicPr>
          <p:nvPr/>
        </p:nvPicPr>
        <p:blipFill>
          <a:blip r:embed="rId4"/>
          <a:stretch>
            <a:fillRect/>
          </a:stretch>
        </p:blipFill>
        <p:spPr>
          <a:xfrm>
            <a:off x="-14700" y="1735394"/>
            <a:ext cx="10635371" cy="4405730"/>
          </a:xfrm>
          <a:prstGeom prst="rect">
            <a:avLst/>
          </a:prstGeom>
        </p:spPr>
      </p:pic>
    </p:spTree>
    <p:extLst>
      <p:ext uri="{BB962C8B-B14F-4D97-AF65-F5344CB8AC3E}">
        <p14:creationId xmlns:p14="http://schemas.microsoft.com/office/powerpoint/2010/main" val="326292265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292988"/>
            <a:ext cx="7848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s-ES" altLang="it-IT" sz="2600" b="1" dirty="0" smtClean="0">
                <a:solidFill>
                  <a:srgbClr val="003366"/>
                </a:solidFill>
                <a:latin typeface="Calibri" panose="020F0502020204030204" pitchFamily="34" charset="0"/>
              </a:rPr>
              <a:t>Edificios altos en Europa</a:t>
            </a:r>
            <a:endParaRPr lang="es-ES" altLang="it-IT" sz="2600" b="1" dirty="0">
              <a:solidFill>
                <a:srgbClr val="003366"/>
              </a:solidFill>
              <a:latin typeface="Calibri" panose="020F0502020204030204" pitchFamily="34" charset="0"/>
            </a:endParaRPr>
          </a:p>
        </p:txBody>
      </p:sp>
      <p:sp>
        <p:nvSpPr>
          <p:cNvPr id="7" name="CasellaDiTesto 6"/>
          <p:cNvSpPr txBox="1"/>
          <p:nvPr/>
        </p:nvSpPr>
        <p:spPr>
          <a:xfrm>
            <a:off x="3851920" y="4713794"/>
            <a:ext cx="5178822" cy="1892826"/>
          </a:xfrm>
          <a:prstGeom prst="rect">
            <a:avLst/>
          </a:prstGeom>
          <a:noFill/>
        </p:spPr>
        <p:txBody>
          <a:bodyPr wrap="square" rtlCol="0">
            <a:spAutoFit/>
          </a:bodyPr>
          <a:lstStyle/>
          <a:p>
            <a:r>
              <a:rPr lang="es-ES" sz="2400" dirty="0" smtClean="0">
                <a:solidFill>
                  <a:srgbClr val="003366"/>
                </a:solidFill>
                <a:latin typeface="Calibri" panose="020F0502020204030204" pitchFamily="34" charset="0"/>
              </a:rPr>
              <a:t>257.000 </a:t>
            </a:r>
            <a:r>
              <a:rPr lang="es-ES" sz="2400" dirty="0" smtClean="0">
                <a:solidFill>
                  <a:srgbClr val="003366"/>
                </a:solidFill>
                <a:latin typeface="Calibri" panose="020F0502020204030204" pitchFamily="34" charset="0"/>
              </a:rPr>
              <a:t>«ascensores altos»  = </a:t>
            </a:r>
            <a:r>
              <a:rPr lang="es-ES" sz="2400" dirty="0" smtClean="0">
                <a:solidFill>
                  <a:srgbClr val="003366"/>
                </a:solidFill>
                <a:latin typeface="Calibri" panose="020F0502020204030204" pitchFamily="34" charset="0"/>
              </a:rPr>
              <a:t>promedio de </a:t>
            </a:r>
            <a:r>
              <a:rPr lang="es-ES" sz="2400" dirty="0">
                <a:solidFill>
                  <a:srgbClr val="003366"/>
                </a:solidFill>
                <a:latin typeface="Calibri" panose="020F0502020204030204" pitchFamily="34" charset="0"/>
              </a:rPr>
              <a:t>3.33 ascensores </a:t>
            </a:r>
            <a:r>
              <a:rPr lang="es-ES" sz="2400" dirty="0" smtClean="0">
                <a:solidFill>
                  <a:srgbClr val="003366"/>
                </a:solidFill>
                <a:latin typeface="Calibri" panose="020F0502020204030204" pitchFamily="34" charset="0"/>
              </a:rPr>
              <a:t>por edificios</a:t>
            </a:r>
          </a:p>
          <a:p>
            <a:r>
              <a:rPr lang="es-ES" sz="2400" dirty="0" smtClean="0">
                <a:solidFill>
                  <a:srgbClr val="003366"/>
                </a:solidFill>
                <a:latin typeface="Calibri" panose="020F0502020204030204" pitchFamily="34" charset="0"/>
              </a:rPr>
              <a:t>+/- 4% </a:t>
            </a:r>
            <a:r>
              <a:rPr lang="es-ES" sz="2400" dirty="0" smtClean="0">
                <a:solidFill>
                  <a:srgbClr val="003366"/>
                </a:solidFill>
                <a:latin typeface="Calibri" panose="020F0502020204030204" pitchFamily="34" charset="0"/>
              </a:rPr>
              <a:t>del total de los ascensores instalados en Europa</a:t>
            </a:r>
          </a:p>
          <a:p>
            <a:pPr marL="342900" indent="-342900">
              <a:buFont typeface="Arial" panose="020B0604020202020204" pitchFamily="34" charset="0"/>
              <a:buChar char="•"/>
            </a:pPr>
            <a:endParaRPr lang="it-IT" sz="2100" dirty="0">
              <a:solidFill>
                <a:srgbClr val="003366"/>
              </a:solidFill>
              <a:latin typeface="Calibri" panose="020F0502020204030204" pitchFamily="34" charset="0"/>
            </a:endParaRPr>
          </a:p>
        </p:txBody>
      </p:sp>
      <p:sp>
        <p:nvSpPr>
          <p:cNvPr id="2" name="CasellaDiTesto 1"/>
          <p:cNvSpPr txBox="1"/>
          <p:nvPr/>
        </p:nvSpPr>
        <p:spPr>
          <a:xfrm>
            <a:off x="412923" y="1894168"/>
            <a:ext cx="8363049" cy="461665"/>
          </a:xfrm>
          <a:prstGeom prst="rect">
            <a:avLst/>
          </a:prstGeom>
          <a:noFill/>
        </p:spPr>
        <p:txBody>
          <a:bodyPr wrap="square" rtlCol="0">
            <a:spAutoFit/>
          </a:bodyPr>
          <a:lstStyle/>
          <a:p>
            <a:r>
              <a:rPr lang="es-ES" sz="2400" dirty="0" smtClean="0">
                <a:solidFill>
                  <a:srgbClr val="003366"/>
                </a:solidFill>
                <a:latin typeface="Calibri" panose="020F0502020204030204" pitchFamily="34" charset="0"/>
              </a:rPr>
              <a:t>Edificio que supera los 35 m </a:t>
            </a:r>
            <a:r>
              <a:rPr lang="es-ES" sz="2400" dirty="0" smtClean="0">
                <a:solidFill>
                  <a:srgbClr val="003366"/>
                </a:solidFill>
                <a:latin typeface="Calibri" panose="020F0502020204030204" pitchFamily="34" charset="0"/>
              </a:rPr>
              <a:t>= </a:t>
            </a:r>
            <a:r>
              <a:rPr lang="es-ES" sz="2400" dirty="0" smtClean="0">
                <a:solidFill>
                  <a:srgbClr val="003366"/>
                </a:solidFill>
                <a:latin typeface="Calibri" panose="020F0502020204030204" pitchFamily="34" charset="0"/>
              </a:rPr>
              <a:t>edificio alto </a:t>
            </a:r>
            <a:endParaRPr lang="es-ES" sz="2400" dirty="0">
              <a:solidFill>
                <a:srgbClr val="003366"/>
              </a:solidFill>
              <a:latin typeface="Calibri" panose="020F0502020204030204" pitchFamily="34" charset="0"/>
            </a:endParaRPr>
          </a:p>
        </p:txBody>
      </p:sp>
      <p:sp>
        <p:nvSpPr>
          <p:cNvPr id="3" name="CasellaDiTesto 2"/>
          <p:cNvSpPr txBox="1"/>
          <p:nvPr/>
        </p:nvSpPr>
        <p:spPr>
          <a:xfrm>
            <a:off x="412924" y="2819122"/>
            <a:ext cx="3096344" cy="1200329"/>
          </a:xfrm>
          <a:prstGeom prst="rect">
            <a:avLst/>
          </a:prstGeom>
          <a:noFill/>
        </p:spPr>
        <p:txBody>
          <a:bodyPr wrap="square" rtlCol="0">
            <a:spAutoFit/>
          </a:bodyPr>
          <a:lstStyle/>
          <a:p>
            <a:r>
              <a:rPr lang="es-ES" sz="2400" dirty="0" smtClean="0">
                <a:solidFill>
                  <a:srgbClr val="003366"/>
                </a:solidFill>
                <a:latin typeface="Calibri" panose="020F0502020204030204" pitchFamily="34" charset="0"/>
              </a:rPr>
              <a:t>240.000 </a:t>
            </a:r>
            <a:r>
              <a:rPr lang="es-ES" sz="2400" dirty="0" smtClean="0">
                <a:solidFill>
                  <a:srgbClr val="003366"/>
                </a:solidFill>
                <a:latin typeface="Calibri" panose="020F0502020204030204" pitchFamily="34" charset="0"/>
              </a:rPr>
              <a:t>en el mundo</a:t>
            </a:r>
            <a:endParaRPr lang="es-ES" sz="2400" dirty="0" smtClean="0">
              <a:solidFill>
                <a:srgbClr val="003366"/>
              </a:solidFill>
              <a:latin typeface="Calibri" panose="020F0502020204030204" pitchFamily="34" charset="0"/>
            </a:endParaRPr>
          </a:p>
          <a:p>
            <a:r>
              <a:rPr lang="es-ES" sz="2400" dirty="0" smtClean="0">
                <a:solidFill>
                  <a:srgbClr val="003366"/>
                </a:solidFill>
                <a:latin typeface="Calibri" panose="020F0502020204030204" pitchFamily="34" charset="0"/>
              </a:rPr>
              <a:t>77.000 </a:t>
            </a:r>
            <a:r>
              <a:rPr lang="es-ES" sz="2400" dirty="0" smtClean="0">
                <a:solidFill>
                  <a:srgbClr val="003366"/>
                </a:solidFill>
                <a:latin typeface="Calibri" panose="020F0502020204030204" pitchFamily="34" charset="0"/>
              </a:rPr>
              <a:t>en Europa</a:t>
            </a:r>
            <a:endParaRPr lang="es-ES" sz="2400" dirty="0" smtClean="0">
              <a:solidFill>
                <a:srgbClr val="003366"/>
              </a:solidFill>
              <a:latin typeface="Calibri" panose="020F0502020204030204" pitchFamily="34" charset="0"/>
            </a:endParaRPr>
          </a:p>
          <a:p>
            <a:r>
              <a:rPr lang="es-ES" sz="2400" dirty="0" smtClean="0">
                <a:solidFill>
                  <a:srgbClr val="003366"/>
                </a:solidFill>
                <a:latin typeface="Calibri" panose="020F0502020204030204" pitchFamily="34" charset="0"/>
              </a:rPr>
              <a:t>40.000 </a:t>
            </a:r>
            <a:r>
              <a:rPr lang="es-ES" sz="2400" dirty="0" smtClean="0">
                <a:solidFill>
                  <a:srgbClr val="003366"/>
                </a:solidFill>
                <a:latin typeface="Calibri" panose="020F0502020204030204" pitchFamily="34" charset="0"/>
              </a:rPr>
              <a:t>en</a:t>
            </a:r>
            <a:r>
              <a:rPr lang="es-ES" sz="2400" dirty="0" smtClean="0">
                <a:solidFill>
                  <a:srgbClr val="003366"/>
                </a:solidFill>
                <a:latin typeface="Calibri" panose="020F0502020204030204" pitchFamily="34" charset="0"/>
              </a:rPr>
              <a:t> China</a:t>
            </a:r>
            <a:endParaRPr lang="es-ES" sz="2400" dirty="0">
              <a:solidFill>
                <a:srgbClr val="003366"/>
              </a:solidFill>
              <a:latin typeface="Calibri" panose="020F0502020204030204" pitchFamily="34" charset="0"/>
            </a:endParaRPr>
          </a:p>
        </p:txBody>
      </p:sp>
      <p:sp>
        <p:nvSpPr>
          <p:cNvPr id="4" name="CasellaDiTesto 3"/>
          <p:cNvSpPr txBox="1"/>
          <p:nvPr/>
        </p:nvSpPr>
        <p:spPr>
          <a:xfrm>
            <a:off x="5013770" y="2334485"/>
            <a:ext cx="3762203" cy="1938992"/>
          </a:xfrm>
          <a:prstGeom prst="rect">
            <a:avLst/>
          </a:prstGeom>
          <a:noFill/>
        </p:spPr>
        <p:txBody>
          <a:bodyPr wrap="square" rtlCol="0">
            <a:spAutoFit/>
          </a:bodyPr>
          <a:lstStyle/>
          <a:p>
            <a:r>
              <a:rPr lang="es-ES" sz="2400" dirty="0" smtClean="0">
                <a:solidFill>
                  <a:srgbClr val="003366"/>
                </a:solidFill>
                <a:latin typeface="Calibri" panose="020F0502020204030204" pitchFamily="34" charset="0"/>
              </a:rPr>
              <a:t>E</a:t>
            </a:r>
            <a:r>
              <a:rPr lang="es-ES" sz="2400" dirty="0" smtClean="0">
                <a:solidFill>
                  <a:srgbClr val="003366"/>
                </a:solidFill>
                <a:latin typeface="Calibri" panose="020F0502020204030204" pitchFamily="34" charset="0"/>
              </a:rPr>
              <a:t>n 47 </a:t>
            </a:r>
            <a:r>
              <a:rPr lang="es-ES" sz="2400" dirty="0" smtClean="0">
                <a:solidFill>
                  <a:srgbClr val="003366"/>
                </a:solidFill>
                <a:latin typeface="Calibri" panose="020F0502020204030204" pitchFamily="34" charset="0"/>
              </a:rPr>
              <a:t>países</a:t>
            </a:r>
            <a:r>
              <a:rPr lang="es-ES" sz="2400" dirty="0" smtClean="0">
                <a:solidFill>
                  <a:srgbClr val="003366"/>
                </a:solidFill>
                <a:latin typeface="Calibri" panose="020F0502020204030204" pitchFamily="34" charset="0"/>
              </a:rPr>
              <a:t>: </a:t>
            </a:r>
          </a:p>
          <a:p>
            <a:r>
              <a:rPr lang="es-ES" sz="2400" dirty="0" smtClean="0">
                <a:solidFill>
                  <a:srgbClr val="003366"/>
                </a:solidFill>
                <a:latin typeface="Calibri" panose="020F0502020204030204" pitchFamily="34" charset="0"/>
              </a:rPr>
              <a:t>2 </a:t>
            </a:r>
            <a:r>
              <a:rPr lang="es-ES" sz="2400" dirty="0" smtClean="0">
                <a:solidFill>
                  <a:srgbClr val="003366"/>
                </a:solidFill>
                <a:latin typeface="Calibri" panose="020F0502020204030204" pitchFamily="34" charset="0"/>
              </a:rPr>
              <a:t>en</a:t>
            </a:r>
            <a:r>
              <a:rPr lang="es-ES" sz="2400" dirty="0" smtClean="0">
                <a:solidFill>
                  <a:srgbClr val="003366"/>
                </a:solidFill>
                <a:latin typeface="Calibri" panose="020F0502020204030204" pitchFamily="34" charset="0"/>
              </a:rPr>
              <a:t> Andorra</a:t>
            </a:r>
          </a:p>
          <a:p>
            <a:r>
              <a:rPr lang="es-ES" sz="2400" dirty="0" smtClean="0">
                <a:solidFill>
                  <a:srgbClr val="003366"/>
                </a:solidFill>
                <a:latin typeface="Calibri" panose="020F0502020204030204" pitchFamily="34" charset="0"/>
              </a:rPr>
              <a:t>73 </a:t>
            </a:r>
            <a:r>
              <a:rPr lang="es-ES" sz="2400" dirty="0" smtClean="0">
                <a:solidFill>
                  <a:srgbClr val="003366"/>
                </a:solidFill>
                <a:latin typeface="Calibri" panose="020F0502020204030204" pitchFamily="34" charset="0"/>
              </a:rPr>
              <a:t>en</a:t>
            </a:r>
            <a:r>
              <a:rPr lang="es-ES" sz="2400" dirty="0">
                <a:solidFill>
                  <a:srgbClr val="003366"/>
                </a:solidFill>
                <a:latin typeface="Calibri" panose="020F0502020204030204" pitchFamily="34" charset="0"/>
              </a:rPr>
              <a:t> Principado de Mónaco</a:t>
            </a:r>
            <a:endParaRPr lang="es-ES" sz="2400" dirty="0" smtClean="0">
              <a:solidFill>
                <a:srgbClr val="003366"/>
              </a:solidFill>
              <a:latin typeface="Calibri" panose="020F0502020204030204" pitchFamily="34" charset="0"/>
            </a:endParaRPr>
          </a:p>
          <a:p>
            <a:r>
              <a:rPr lang="es-ES" sz="2400" dirty="0" smtClean="0">
                <a:solidFill>
                  <a:srgbClr val="003366"/>
                </a:solidFill>
                <a:latin typeface="Calibri" panose="020F0502020204030204" pitchFamily="34" charset="0"/>
              </a:rPr>
              <a:t>29.097 </a:t>
            </a:r>
            <a:r>
              <a:rPr lang="es-ES" sz="2400" dirty="0" smtClean="0">
                <a:solidFill>
                  <a:srgbClr val="003366"/>
                </a:solidFill>
                <a:latin typeface="Calibri" panose="020F0502020204030204" pitchFamily="34" charset="0"/>
              </a:rPr>
              <a:t>en</a:t>
            </a:r>
            <a:r>
              <a:rPr lang="es-ES" sz="2400" dirty="0" smtClean="0">
                <a:solidFill>
                  <a:srgbClr val="003366"/>
                </a:solidFill>
                <a:latin typeface="Calibri" panose="020F0502020204030204" pitchFamily="34" charset="0"/>
              </a:rPr>
              <a:t> Rusia</a:t>
            </a:r>
          </a:p>
          <a:p>
            <a:r>
              <a:rPr lang="es-ES" sz="2400" dirty="0" smtClean="0">
                <a:solidFill>
                  <a:srgbClr val="003366"/>
                </a:solidFill>
                <a:latin typeface="Calibri" panose="020F0502020204030204" pitchFamily="34" charset="0"/>
              </a:rPr>
              <a:t>2.317 </a:t>
            </a:r>
            <a:r>
              <a:rPr lang="es-ES" sz="2400" dirty="0" smtClean="0">
                <a:solidFill>
                  <a:srgbClr val="003366"/>
                </a:solidFill>
                <a:latin typeface="Calibri" panose="020F0502020204030204" pitchFamily="34" charset="0"/>
              </a:rPr>
              <a:t>en</a:t>
            </a:r>
            <a:r>
              <a:rPr lang="es-ES" sz="2400" dirty="0" smtClean="0">
                <a:solidFill>
                  <a:srgbClr val="003366"/>
                </a:solidFill>
                <a:latin typeface="Calibri" panose="020F0502020204030204" pitchFamily="34" charset="0"/>
              </a:rPr>
              <a:t> Turquía </a:t>
            </a:r>
            <a:endParaRPr lang="es-ES" sz="2400" dirty="0">
              <a:solidFill>
                <a:srgbClr val="003366"/>
              </a:solidFill>
              <a:latin typeface="Calibri" panose="020F0502020204030204" pitchFamily="34" charset="0"/>
            </a:endParaRPr>
          </a:p>
        </p:txBody>
      </p:sp>
      <p:cxnSp>
        <p:nvCxnSpPr>
          <p:cNvPr id="8" name="Connettore 2 7"/>
          <p:cNvCxnSpPr/>
          <p:nvPr/>
        </p:nvCxnSpPr>
        <p:spPr>
          <a:xfrm flipV="1">
            <a:off x="2699792" y="3419286"/>
            <a:ext cx="2160240" cy="82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2699792" y="3427518"/>
            <a:ext cx="1152128" cy="12862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47710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292988"/>
            <a:ext cx="7848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s-ES" altLang="it-IT" sz="2600" b="1" dirty="0">
                <a:solidFill>
                  <a:srgbClr val="003366"/>
                </a:solidFill>
                <a:latin typeface="Calibri" panose="020F0502020204030204" pitchFamily="34" charset="0"/>
              </a:rPr>
              <a:t>Edificios altos y “ascensores altos” en Europa en 2015</a:t>
            </a:r>
            <a:endParaRPr lang="en-GB" altLang="it-IT" sz="2600" b="1" dirty="0">
              <a:solidFill>
                <a:srgbClr val="003366"/>
              </a:solidFill>
              <a:latin typeface="Calibri" panose="020F0502020204030204" pitchFamily="34" charset="0"/>
            </a:endParaRPr>
          </a:p>
        </p:txBody>
      </p:sp>
      <p:sp>
        <p:nvSpPr>
          <p:cNvPr id="7" name="CasellaDiTesto 6"/>
          <p:cNvSpPr txBox="1"/>
          <p:nvPr/>
        </p:nvSpPr>
        <p:spPr>
          <a:xfrm>
            <a:off x="179388" y="2006398"/>
            <a:ext cx="8964612" cy="415498"/>
          </a:xfrm>
          <a:prstGeom prst="rect">
            <a:avLst/>
          </a:prstGeom>
          <a:noFill/>
        </p:spPr>
        <p:txBody>
          <a:bodyPr wrap="square" rtlCol="0">
            <a:spAutoFit/>
          </a:bodyPr>
          <a:lstStyle/>
          <a:p>
            <a:pPr marL="342900" indent="-342900">
              <a:buFont typeface="Arial" panose="020B0604020202020204" pitchFamily="34" charset="0"/>
              <a:buChar char="•"/>
            </a:pPr>
            <a:endParaRPr lang="it-IT" sz="2100" dirty="0">
              <a:solidFill>
                <a:srgbClr val="003366"/>
              </a:solidFill>
              <a:latin typeface="Calibri" panose="020F0502020204030204" pitchFamily="34" charset="0"/>
            </a:endParaRPr>
          </a:p>
        </p:txBody>
      </p:sp>
      <p:graphicFrame>
        <p:nvGraphicFramePr>
          <p:cNvPr id="8" name="Segnaposto contenuto 3"/>
          <p:cNvGraphicFramePr>
            <a:graphicFrameLocks/>
          </p:cNvGraphicFramePr>
          <p:nvPr>
            <p:extLst>
              <p:ext uri="{D42A27DB-BD31-4B8C-83A1-F6EECF244321}">
                <p14:modId xmlns:p14="http://schemas.microsoft.com/office/powerpoint/2010/main" val="1961915938"/>
              </p:ext>
            </p:extLst>
          </p:nvPr>
        </p:nvGraphicFramePr>
        <p:xfrm>
          <a:off x="17457" y="1905748"/>
          <a:ext cx="8982081" cy="4320600"/>
        </p:xfrm>
        <a:graphic>
          <a:graphicData uri="http://schemas.openxmlformats.org/drawingml/2006/table">
            <a:tbl>
              <a:tblPr firstRow="1" bandRow="1">
                <a:tableStyleId>{073A0DAA-6AF3-43AB-8588-CEC1D06C72B9}</a:tableStyleId>
              </a:tblPr>
              <a:tblGrid>
                <a:gridCol w="2250287"/>
                <a:gridCol w="3024336"/>
                <a:gridCol w="3707458"/>
              </a:tblGrid>
              <a:tr h="363010">
                <a:tc>
                  <a:txBody>
                    <a:bodyPr/>
                    <a:lstStyle/>
                    <a:p>
                      <a:r>
                        <a:rPr lang="es-ES" sz="1800" b="1" kern="1200" noProof="0" dirty="0" smtClean="0">
                          <a:solidFill>
                            <a:schemeClr val="lt1"/>
                          </a:solidFill>
                          <a:latin typeface="+mn-lt"/>
                          <a:ea typeface="+mn-ea"/>
                          <a:cs typeface="+mn-cs"/>
                        </a:rPr>
                        <a:t>País</a:t>
                      </a:r>
                      <a:endParaRPr lang="es-ES" sz="1800" b="1" kern="1200" noProof="0" dirty="0">
                        <a:solidFill>
                          <a:schemeClr val="lt1"/>
                        </a:solidFill>
                        <a:latin typeface="+mn-lt"/>
                        <a:ea typeface="+mn-ea"/>
                        <a:cs typeface="+mn-cs"/>
                      </a:endParaRPr>
                    </a:p>
                  </a:txBody>
                  <a:tcPr>
                    <a:solidFill>
                      <a:srgbClr val="0070C0"/>
                    </a:solidFill>
                  </a:tcPr>
                </a:tc>
                <a:tc>
                  <a:txBody>
                    <a:bodyPr/>
                    <a:lstStyle/>
                    <a:p>
                      <a:r>
                        <a:rPr lang="es-ES" sz="1800" b="1" kern="1200" noProof="0" dirty="0" smtClean="0">
                          <a:solidFill>
                            <a:schemeClr val="lt1"/>
                          </a:solidFill>
                          <a:latin typeface="+mn-lt"/>
                          <a:ea typeface="+mn-ea"/>
                          <a:cs typeface="+mn-cs"/>
                        </a:rPr>
                        <a:t>Numero</a:t>
                      </a:r>
                      <a:r>
                        <a:rPr lang="es-ES" sz="1800" b="1" kern="1200" baseline="0" noProof="0" dirty="0" smtClean="0">
                          <a:solidFill>
                            <a:schemeClr val="lt1"/>
                          </a:solidFill>
                          <a:latin typeface="+mn-lt"/>
                          <a:ea typeface="+mn-ea"/>
                          <a:cs typeface="+mn-cs"/>
                        </a:rPr>
                        <a:t> de edificios altos</a:t>
                      </a:r>
                      <a:endParaRPr lang="es-ES" sz="1800" b="1" kern="1200" noProof="0" dirty="0">
                        <a:solidFill>
                          <a:schemeClr val="lt1"/>
                        </a:solidFill>
                        <a:latin typeface="+mn-lt"/>
                        <a:ea typeface="+mn-ea"/>
                        <a:cs typeface="+mn-cs"/>
                      </a:endParaRPr>
                    </a:p>
                  </a:txBody>
                  <a:tcPr>
                    <a:solidFill>
                      <a:srgbClr val="0070C0"/>
                    </a:solidFill>
                  </a:tcPr>
                </a:tc>
                <a:tc>
                  <a:txBody>
                    <a:bodyPr/>
                    <a:lstStyle/>
                    <a:p>
                      <a:r>
                        <a:rPr lang="es-ES" noProof="0" dirty="0" smtClean="0"/>
                        <a:t>Numero</a:t>
                      </a:r>
                      <a:r>
                        <a:rPr lang="es-ES" baseline="0" noProof="0" dirty="0" smtClean="0"/>
                        <a:t> de ascensores estimados</a:t>
                      </a:r>
                      <a:endParaRPr lang="es-ES" noProof="0" dirty="0"/>
                    </a:p>
                  </a:txBody>
                  <a:tcPr>
                    <a:solidFill>
                      <a:srgbClr val="0070C0"/>
                    </a:solidFill>
                  </a:tcPr>
                </a:tc>
              </a:tr>
              <a:tr h="368052">
                <a:tc>
                  <a:txBody>
                    <a:bodyPr/>
                    <a:lstStyle/>
                    <a:p>
                      <a:pPr algn="l"/>
                      <a:r>
                        <a:rPr lang="es-ES" noProof="0" dirty="0" smtClean="0"/>
                        <a:t>Rusia</a:t>
                      </a:r>
                      <a:endParaRPr lang="es-ES" noProof="0" dirty="0"/>
                    </a:p>
                  </a:txBody>
                  <a:tcPr>
                    <a:solidFill>
                      <a:schemeClr val="accent5"/>
                    </a:solidFill>
                  </a:tcPr>
                </a:tc>
                <a:tc>
                  <a:txBody>
                    <a:bodyPr/>
                    <a:lstStyle/>
                    <a:p>
                      <a:pPr algn="r"/>
                      <a:r>
                        <a:rPr lang="es-ES" noProof="0" dirty="0" smtClean="0"/>
                        <a:t>29.097</a:t>
                      </a:r>
                      <a:endParaRPr lang="es-ES" noProof="0" dirty="0"/>
                    </a:p>
                  </a:txBody>
                  <a:tcPr>
                    <a:solidFill>
                      <a:schemeClr val="accent5"/>
                    </a:solidFill>
                  </a:tcPr>
                </a:tc>
                <a:tc>
                  <a:txBody>
                    <a:bodyPr/>
                    <a:lstStyle/>
                    <a:p>
                      <a:pPr algn="r"/>
                      <a:r>
                        <a:rPr lang="it-IT" dirty="0" smtClean="0"/>
                        <a:t>100.760</a:t>
                      </a:r>
                      <a:endParaRPr lang="it-IT" dirty="0"/>
                    </a:p>
                  </a:txBody>
                  <a:tcPr>
                    <a:solidFill>
                      <a:schemeClr val="accent5"/>
                    </a:solidFill>
                  </a:tcPr>
                </a:tc>
              </a:tr>
              <a:tr h="368052">
                <a:tc>
                  <a:txBody>
                    <a:bodyPr/>
                    <a:lstStyle/>
                    <a:p>
                      <a:pPr algn="l"/>
                      <a:r>
                        <a:rPr lang="es-ES" noProof="0" dirty="0" smtClean="0"/>
                        <a:t>España</a:t>
                      </a:r>
                      <a:endParaRPr lang="es-ES" noProof="0" dirty="0"/>
                    </a:p>
                  </a:txBody>
                  <a:tcPr>
                    <a:solidFill>
                      <a:schemeClr val="accent5"/>
                    </a:solidFill>
                  </a:tcPr>
                </a:tc>
                <a:tc>
                  <a:txBody>
                    <a:bodyPr/>
                    <a:lstStyle/>
                    <a:p>
                      <a:pPr algn="r"/>
                      <a:r>
                        <a:rPr lang="es-ES" noProof="0" dirty="0" smtClean="0"/>
                        <a:t>8.538</a:t>
                      </a:r>
                      <a:endParaRPr lang="es-ES" noProof="0" dirty="0"/>
                    </a:p>
                  </a:txBody>
                  <a:tcPr>
                    <a:solidFill>
                      <a:schemeClr val="accent5"/>
                    </a:solidFill>
                  </a:tcPr>
                </a:tc>
                <a:tc>
                  <a:txBody>
                    <a:bodyPr/>
                    <a:lstStyle/>
                    <a:p>
                      <a:pPr algn="r"/>
                      <a:r>
                        <a:rPr lang="it-IT" dirty="0" smtClean="0"/>
                        <a:t>26.006</a:t>
                      </a:r>
                      <a:endParaRPr lang="it-IT" dirty="0"/>
                    </a:p>
                  </a:txBody>
                  <a:tcPr>
                    <a:solidFill>
                      <a:schemeClr val="accent5"/>
                    </a:solidFill>
                  </a:tcPr>
                </a:tc>
              </a:tr>
              <a:tr h="368052">
                <a:tc>
                  <a:txBody>
                    <a:bodyPr/>
                    <a:lstStyle/>
                    <a:p>
                      <a:pPr algn="l"/>
                      <a:r>
                        <a:rPr lang="es-ES" noProof="0" dirty="0" smtClean="0"/>
                        <a:t>Italia</a:t>
                      </a:r>
                      <a:endParaRPr lang="es-ES" noProof="0" dirty="0"/>
                    </a:p>
                  </a:txBody>
                  <a:tcPr>
                    <a:solidFill>
                      <a:schemeClr val="accent5"/>
                    </a:solidFill>
                  </a:tcPr>
                </a:tc>
                <a:tc>
                  <a:txBody>
                    <a:bodyPr/>
                    <a:lstStyle/>
                    <a:p>
                      <a:pPr algn="r"/>
                      <a:r>
                        <a:rPr lang="es-ES" noProof="0" dirty="0" smtClean="0"/>
                        <a:t>5.600 (estimados)</a:t>
                      </a:r>
                      <a:endParaRPr lang="es-ES" noProof="0" dirty="0"/>
                    </a:p>
                  </a:txBody>
                  <a:tcPr>
                    <a:solidFill>
                      <a:schemeClr val="accent5"/>
                    </a:solidFill>
                  </a:tcPr>
                </a:tc>
                <a:tc>
                  <a:txBody>
                    <a:bodyPr/>
                    <a:lstStyle/>
                    <a:p>
                      <a:pPr algn="r"/>
                      <a:r>
                        <a:rPr lang="it-IT" dirty="0" smtClean="0"/>
                        <a:t>19.000</a:t>
                      </a:r>
                      <a:endParaRPr lang="it-IT" dirty="0"/>
                    </a:p>
                  </a:txBody>
                  <a:tcPr>
                    <a:solidFill>
                      <a:schemeClr val="accent5"/>
                    </a:solidFill>
                  </a:tcPr>
                </a:tc>
              </a:tr>
              <a:tr h="368052">
                <a:tc>
                  <a:txBody>
                    <a:bodyPr/>
                    <a:lstStyle/>
                    <a:p>
                      <a:pPr algn="l"/>
                      <a:r>
                        <a:rPr lang="es-ES" noProof="0" dirty="0" smtClean="0"/>
                        <a:t>Francia</a:t>
                      </a:r>
                      <a:endParaRPr lang="es-ES" noProof="0" dirty="0"/>
                    </a:p>
                  </a:txBody>
                  <a:tcPr>
                    <a:solidFill>
                      <a:schemeClr val="accent5"/>
                    </a:solidFill>
                  </a:tcPr>
                </a:tc>
                <a:tc>
                  <a:txBody>
                    <a:bodyPr/>
                    <a:lstStyle/>
                    <a:p>
                      <a:pPr algn="r"/>
                      <a:r>
                        <a:rPr lang="es-ES" noProof="0" dirty="0" smtClean="0"/>
                        <a:t>4.442</a:t>
                      </a:r>
                      <a:endParaRPr lang="es-ES" noProof="0" dirty="0"/>
                    </a:p>
                  </a:txBody>
                  <a:tcPr>
                    <a:solidFill>
                      <a:schemeClr val="accent5"/>
                    </a:solidFill>
                  </a:tcPr>
                </a:tc>
                <a:tc>
                  <a:txBody>
                    <a:bodyPr/>
                    <a:lstStyle/>
                    <a:p>
                      <a:pPr algn="r"/>
                      <a:r>
                        <a:rPr lang="it-IT" dirty="0" smtClean="0"/>
                        <a:t>15.322</a:t>
                      </a:r>
                      <a:endParaRPr lang="it-IT" dirty="0"/>
                    </a:p>
                  </a:txBody>
                  <a:tcPr>
                    <a:solidFill>
                      <a:schemeClr val="accent5"/>
                    </a:solidFill>
                  </a:tcPr>
                </a:tc>
              </a:tr>
              <a:tr h="368052">
                <a:tc>
                  <a:txBody>
                    <a:bodyPr/>
                    <a:lstStyle/>
                    <a:p>
                      <a:pPr algn="l"/>
                      <a:r>
                        <a:rPr lang="es-ES" noProof="0" dirty="0" smtClean="0"/>
                        <a:t>Ucrania</a:t>
                      </a:r>
                      <a:endParaRPr lang="es-ES" noProof="0" dirty="0"/>
                    </a:p>
                  </a:txBody>
                  <a:tcPr>
                    <a:solidFill>
                      <a:schemeClr val="accent5"/>
                    </a:solidFill>
                  </a:tcPr>
                </a:tc>
                <a:tc>
                  <a:txBody>
                    <a:bodyPr/>
                    <a:lstStyle/>
                    <a:p>
                      <a:pPr algn="r"/>
                      <a:r>
                        <a:rPr lang="es-ES" noProof="0" dirty="0" smtClean="0"/>
                        <a:t>3.736</a:t>
                      </a:r>
                      <a:endParaRPr lang="es-ES" noProof="0" dirty="0"/>
                    </a:p>
                  </a:txBody>
                  <a:tcPr>
                    <a:solidFill>
                      <a:schemeClr val="accent5"/>
                    </a:solidFill>
                  </a:tcPr>
                </a:tc>
                <a:tc>
                  <a:txBody>
                    <a:bodyPr/>
                    <a:lstStyle/>
                    <a:p>
                      <a:pPr algn="r"/>
                      <a:r>
                        <a:rPr lang="it-IT" dirty="0" smtClean="0"/>
                        <a:t>14.342</a:t>
                      </a:r>
                      <a:endParaRPr lang="it-IT" dirty="0"/>
                    </a:p>
                  </a:txBody>
                  <a:tcPr>
                    <a:solidFill>
                      <a:schemeClr val="accent5"/>
                    </a:solidFill>
                  </a:tcPr>
                </a:tc>
              </a:tr>
              <a:tr h="368052">
                <a:tc>
                  <a:txBody>
                    <a:bodyPr/>
                    <a:lstStyle/>
                    <a:p>
                      <a:pPr algn="l"/>
                      <a:r>
                        <a:rPr lang="es-ES" noProof="0" dirty="0" smtClean="0"/>
                        <a:t>Reino</a:t>
                      </a:r>
                      <a:r>
                        <a:rPr lang="es-ES" baseline="0" noProof="0" dirty="0" smtClean="0"/>
                        <a:t> Unido</a:t>
                      </a:r>
                      <a:endParaRPr lang="es-ES" noProof="0" dirty="0"/>
                    </a:p>
                  </a:txBody>
                  <a:tcPr>
                    <a:solidFill>
                      <a:schemeClr val="accent5"/>
                    </a:solidFill>
                  </a:tcPr>
                </a:tc>
                <a:tc>
                  <a:txBody>
                    <a:bodyPr/>
                    <a:lstStyle/>
                    <a:p>
                      <a:pPr algn="r"/>
                      <a:r>
                        <a:rPr lang="es-ES" noProof="0" dirty="0" smtClean="0"/>
                        <a:t>3.611</a:t>
                      </a:r>
                      <a:endParaRPr lang="es-ES" noProof="0" dirty="0"/>
                    </a:p>
                  </a:txBody>
                  <a:tcPr>
                    <a:solidFill>
                      <a:schemeClr val="accent5"/>
                    </a:solidFill>
                  </a:tcPr>
                </a:tc>
                <a:tc>
                  <a:txBody>
                    <a:bodyPr/>
                    <a:lstStyle/>
                    <a:p>
                      <a:pPr algn="r"/>
                      <a:r>
                        <a:rPr lang="it-IT" dirty="0" smtClean="0"/>
                        <a:t>11.276</a:t>
                      </a:r>
                      <a:endParaRPr lang="it-IT" dirty="0"/>
                    </a:p>
                  </a:txBody>
                  <a:tcPr>
                    <a:solidFill>
                      <a:schemeClr val="accent5"/>
                    </a:solidFill>
                  </a:tcPr>
                </a:tc>
              </a:tr>
              <a:tr h="368052">
                <a:tc>
                  <a:txBody>
                    <a:bodyPr/>
                    <a:lstStyle/>
                    <a:p>
                      <a:pPr algn="l"/>
                      <a:r>
                        <a:rPr lang="es-ES" noProof="0" dirty="0" smtClean="0"/>
                        <a:t>Alemania</a:t>
                      </a:r>
                      <a:endParaRPr lang="es-ES" noProof="0" dirty="0"/>
                    </a:p>
                  </a:txBody>
                  <a:tcPr>
                    <a:solidFill>
                      <a:schemeClr val="accent5"/>
                    </a:solidFill>
                  </a:tcPr>
                </a:tc>
                <a:tc>
                  <a:txBody>
                    <a:bodyPr/>
                    <a:lstStyle/>
                    <a:p>
                      <a:pPr algn="r"/>
                      <a:r>
                        <a:rPr lang="es-ES" noProof="0" dirty="0" smtClean="0"/>
                        <a:t>2.622</a:t>
                      </a:r>
                      <a:endParaRPr lang="es-ES" noProof="0" dirty="0"/>
                    </a:p>
                  </a:txBody>
                  <a:tcPr>
                    <a:solidFill>
                      <a:schemeClr val="accent5"/>
                    </a:solidFill>
                  </a:tcPr>
                </a:tc>
                <a:tc>
                  <a:txBody>
                    <a:bodyPr/>
                    <a:lstStyle/>
                    <a:p>
                      <a:pPr algn="r"/>
                      <a:r>
                        <a:rPr lang="it-IT" dirty="0" smtClean="0"/>
                        <a:t>9.431</a:t>
                      </a:r>
                      <a:endParaRPr lang="it-IT" dirty="0"/>
                    </a:p>
                  </a:txBody>
                  <a:tcPr>
                    <a:solidFill>
                      <a:schemeClr val="accent5"/>
                    </a:solidFill>
                  </a:tcPr>
                </a:tc>
              </a:tr>
              <a:tr h="368052">
                <a:tc>
                  <a:txBody>
                    <a:bodyPr/>
                    <a:lstStyle/>
                    <a:p>
                      <a:pPr algn="l"/>
                      <a:r>
                        <a:rPr lang="es-ES" noProof="0" dirty="0" smtClean="0"/>
                        <a:t>Turquía</a:t>
                      </a:r>
                      <a:endParaRPr lang="es-ES" noProof="0" dirty="0"/>
                    </a:p>
                  </a:txBody>
                  <a:tcPr>
                    <a:solidFill>
                      <a:schemeClr val="accent5"/>
                    </a:solidFill>
                  </a:tcPr>
                </a:tc>
                <a:tc>
                  <a:txBody>
                    <a:bodyPr/>
                    <a:lstStyle/>
                    <a:p>
                      <a:pPr algn="r"/>
                      <a:r>
                        <a:rPr lang="es-ES" noProof="0" dirty="0" smtClean="0"/>
                        <a:t>2.317</a:t>
                      </a:r>
                      <a:endParaRPr lang="es-ES" noProof="0" dirty="0"/>
                    </a:p>
                  </a:txBody>
                  <a:tcPr>
                    <a:solidFill>
                      <a:schemeClr val="accent5"/>
                    </a:solidFill>
                  </a:tcPr>
                </a:tc>
                <a:tc>
                  <a:txBody>
                    <a:bodyPr/>
                    <a:lstStyle/>
                    <a:p>
                      <a:pPr algn="r"/>
                      <a:r>
                        <a:rPr lang="it-IT" dirty="0" smtClean="0"/>
                        <a:t>7.183</a:t>
                      </a:r>
                      <a:endParaRPr lang="it-IT" dirty="0"/>
                    </a:p>
                  </a:txBody>
                  <a:tcPr>
                    <a:solidFill>
                      <a:schemeClr val="accent5"/>
                    </a:solidFill>
                  </a:tcPr>
                </a:tc>
              </a:tr>
              <a:tr h="368052">
                <a:tc>
                  <a:txBody>
                    <a:bodyPr/>
                    <a:lstStyle/>
                    <a:p>
                      <a:pPr algn="l"/>
                      <a:r>
                        <a:rPr lang="es-ES" noProof="0" dirty="0" smtClean="0"/>
                        <a:t>Holanda</a:t>
                      </a:r>
                      <a:endParaRPr lang="es-ES" noProof="0" dirty="0"/>
                    </a:p>
                  </a:txBody>
                  <a:tcPr>
                    <a:solidFill>
                      <a:schemeClr val="accent5"/>
                    </a:solidFill>
                  </a:tcPr>
                </a:tc>
                <a:tc>
                  <a:txBody>
                    <a:bodyPr/>
                    <a:lstStyle/>
                    <a:p>
                      <a:pPr algn="r"/>
                      <a:r>
                        <a:rPr lang="es-ES" noProof="0" dirty="0" smtClean="0"/>
                        <a:t>2.194</a:t>
                      </a:r>
                      <a:endParaRPr lang="es-ES" noProof="0" dirty="0"/>
                    </a:p>
                  </a:txBody>
                  <a:tcPr>
                    <a:solidFill>
                      <a:schemeClr val="accent5"/>
                    </a:solidFill>
                  </a:tcPr>
                </a:tc>
                <a:tc>
                  <a:txBody>
                    <a:bodyPr/>
                    <a:lstStyle/>
                    <a:p>
                      <a:pPr algn="r"/>
                      <a:r>
                        <a:rPr lang="it-IT" dirty="0" smtClean="0"/>
                        <a:t>7.636</a:t>
                      </a:r>
                      <a:endParaRPr lang="it-IT" dirty="0"/>
                    </a:p>
                  </a:txBody>
                  <a:tcPr>
                    <a:solidFill>
                      <a:schemeClr val="accent5"/>
                    </a:solidFill>
                  </a:tcPr>
                </a:tc>
              </a:tr>
              <a:tr h="368052">
                <a:tc>
                  <a:txBody>
                    <a:bodyPr/>
                    <a:lstStyle/>
                    <a:p>
                      <a:pPr algn="l"/>
                      <a:r>
                        <a:rPr lang="es-ES" noProof="0" dirty="0" smtClean="0"/>
                        <a:t>Bielorrusia</a:t>
                      </a:r>
                      <a:endParaRPr lang="es-ES" noProof="0" dirty="0"/>
                    </a:p>
                  </a:txBody>
                  <a:tcPr>
                    <a:solidFill>
                      <a:schemeClr val="accent5"/>
                    </a:solidFill>
                  </a:tcPr>
                </a:tc>
                <a:tc>
                  <a:txBody>
                    <a:bodyPr/>
                    <a:lstStyle/>
                    <a:p>
                      <a:pPr algn="r"/>
                      <a:r>
                        <a:rPr lang="es-ES" noProof="0" dirty="0" smtClean="0"/>
                        <a:t>2.000 (estimados)</a:t>
                      </a:r>
                      <a:endParaRPr lang="es-ES" noProof="0" dirty="0"/>
                    </a:p>
                  </a:txBody>
                  <a:tcPr>
                    <a:solidFill>
                      <a:schemeClr val="accent5"/>
                    </a:solidFill>
                  </a:tcPr>
                </a:tc>
                <a:tc>
                  <a:txBody>
                    <a:bodyPr/>
                    <a:lstStyle/>
                    <a:p>
                      <a:pPr algn="r"/>
                      <a:r>
                        <a:rPr lang="it-IT" dirty="0" smtClean="0"/>
                        <a:t>5.000</a:t>
                      </a:r>
                      <a:endParaRPr lang="it-IT" dirty="0"/>
                    </a:p>
                  </a:txBody>
                  <a:tcPr>
                    <a:solidFill>
                      <a:schemeClr val="accent5"/>
                    </a:solidFill>
                  </a:tcPr>
                </a:tc>
              </a:tr>
            </a:tbl>
          </a:graphicData>
        </a:graphic>
      </p:graphicFrame>
    </p:spTree>
    <p:extLst>
      <p:ext uri="{BB962C8B-B14F-4D97-AF65-F5344CB8AC3E}">
        <p14:creationId xmlns:p14="http://schemas.microsoft.com/office/powerpoint/2010/main" val="54102767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179388" y="1292988"/>
            <a:ext cx="88201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s-ES" altLang="it-IT" sz="2600" b="1" dirty="0" smtClean="0">
                <a:solidFill>
                  <a:srgbClr val="003366"/>
                </a:solidFill>
                <a:latin typeface="Calibri" panose="020F0502020204030204" pitchFamily="34" charset="0"/>
              </a:rPr>
              <a:t>Edificios altos divididos por categoría</a:t>
            </a:r>
            <a:endParaRPr lang="es-ES" altLang="it-IT" sz="2600" b="1" dirty="0">
              <a:solidFill>
                <a:srgbClr val="003366"/>
              </a:solidFill>
              <a:latin typeface="Calibri" panose="020F0502020204030204" pitchFamily="34" charset="0"/>
            </a:endParaRPr>
          </a:p>
        </p:txBody>
      </p:sp>
      <p:sp>
        <p:nvSpPr>
          <p:cNvPr id="7" name="CasellaDiTesto 6"/>
          <p:cNvSpPr txBox="1"/>
          <p:nvPr/>
        </p:nvSpPr>
        <p:spPr>
          <a:xfrm>
            <a:off x="179388" y="2006398"/>
            <a:ext cx="8964612" cy="415498"/>
          </a:xfrm>
          <a:prstGeom prst="rect">
            <a:avLst/>
          </a:prstGeom>
          <a:noFill/>
        </p:spPr>
        <p:txBody>
          <a:bodyPr wrap="square" rtlCol="0">
            <a:spAutoFit/>
          </a:bodyPr>
          <a:lstStyle/>
          <a:p>
            <a:pPr marL="342900" indent="-342900">
              <a:buFont typeface="Arial" panose="020B0604020202020204" pitchFamily="34" charset="0"/>
              <a:buChar char="•"/>
            </a:pPr>
            <a:endParaRPr lang="it-IT" sz="2100" dirty="0">
              <a:solidFill>
                <a:srgbClr val="003366"/>
              </a:solidFill>
              <a:latin typeface="Calibri" panose="020F0502020204030204" pitchFamily="34" charset="0"/>
            </a:endParaRPr>
          </a:p>
        </p:txBody>
      </p:sp>
      <p:graphicFrame>
        <p:nvGraphicFramePr>
          <p:cNvPr id="9" name="Segnaposto contenuto 3"/>
          <p:cNvGraphicFramePr>
            <a:graphicFrameLocks/>
          </p:cNvGraphicFramePr>
          <p:nvPr>
            <p:extLst>
              <p:ext uri="{D42A27DB-BD31-4B8C-83A1-F6EECF244321}">
                <p14:modId xmlns:p14="http://schemas.microsoft.com/office/powerpoint/2010/main" val="222313853"/>
              </p:ext>
            </p:extLst>
          </p:nvPr>
        </p:nvGraphicFramePr>
        <p:xfrm>
          <a:off x="0" y="1894168"/>
          <a:ext cx="9036496" cy="4079240"/>
        </p:xfrm>
        <a:graphic>
          <a:graphicData uri="http://schemas.openxmlformats.org/drawingml/2006/table">
            <a:tbl>
              <a:tblPr firstRow="1" bandRow="1">
                <a:tableStyleId>{073A0DAA-6AF3-43AB-8588-CEC1D06C72B9}</a:tableStyleId>
              </a:tblPr>
              <a:tblGrid>
                <a:gridCol w="2331423"/>
                <a:gridCol w="2232248"/>
                <a:gridCol w="2168569"/>
                <a:gridCol w="2304256"/>
              </a:tblGrid>
              <a:tr h="370840">
                <a:tc>
                  <a:txBody>
                    <a:bodyPr/>
                    <a:lstStyle/>
                    <a:p>
                      <a:r>
                        <a:rPr lang="it-IT" dirty="0" smtClean="0"/>
                        <a:t>Country</a:t>
                      </a:r>
                      <a:endParaRPr lang="it-IT" dirty="0"/>
                    </a:p>
                  </a:txBody>
                  <a:tcPr>
                    <a:solidFill>
                      <a:srgbClr val="0070C0"/>
                    </a:solidFill>
                  </a:tcPr>
                </a:tc>
                <a:tc>
                  <a:txBody>
                    <a:bodyPr/>
                    <a:lstStyle/>
                    <a:p>
                      <a:r>
                        <a:rPr lang="it-IT" baseline="0" dirty="0" smtClean="0"/>
                        <a:t>35 - </a:t>
                      </a:r>
                      <a:r>
                        <a:rPr lang="it-IT" baseline="0" dirty="0" smtClean="0"/>
                        <a:t>49 m</a:t>
                      </a:r>
                      <a:endParaRPr lang="it-IT" dirty="0"/>
                    </a:p>
                  </a:txBody>
                  <a:tcPr>
                    <a:solidFill>
                      <a:srgbClr val="0070C0"/>
                    </a:solidFill>
                  </a:tcPr>
                </a:tc>
                <a:tc>
                  <a:txBody>
                    <a:bodyPr/>
                    <a:lstStyle/>
                    <a:p>
                      <a:r>
                        <a:rPr lang="it-IT" dirty="0" smtClean="0"/>
                        <a:t>50 - </a:t>
                      </a:r>
                      <a:r>
                        <a:rPr lang="it-IT" dirty="0" smtClean="0"/>
                        <a:t>99 m</a:t>
                      </a:r>
                      <a:endParaRPr lang="it-IT" dirty="0"/>
                    </a:p>
                  </a:txBody>
                  <a:tcPr>
                    <a:solidFill>
                      <a:srgbClr val="0070C0"/>
                    </a:solidFill>
                  </a:tcPr>
                </a:tc>
                <a:tc>
                  <a:txBody>
                    <a:bodyPr/>
                    <a:lstStyle/>
                    <a:p>
                      <a:r>
                        <a:rPr lang="it-IT" dirty="0" smtClean="0"/>
                        <a:t>100</a:t>
                      </a:r>
                      <a:r>
                        <a:rPr lang="it-IT" baseline="0" dirty="0" smtClean="0"/>
                        <a:t> -</a:t>
                      </a:r>
                      <a:r>
                        <a:rPr lang="it-IT" dirty="0" smtClean="0"/>
                        <a:t> </a:t>
                      </a:r>
                      <a:r>
                        <a:rPr lang="it-IT" dirty="0" smtClean="0"/>
                        <a:t>149 m</a:t>
                      </a:r>
                      <a:endParaRPr lang="it-IT" dirty="0"/>
                    </a:p>
                  </a:txBody>
                  <a:tcPr>
                    <a:solidFill>
                      <a:srgbClr val="0070C0"/>
                    </a:solidFill>
                  </a:tcPr>
                </a:tc>
              </a:tr>
              <a:tr h="370840">
                <a:tc>
                  <a:txBody>
                    <a:bodyPr/>
                    <a:lstStyle/>
                    <a:p>
                      <a:r>
                        <a:rPr lang="es-ES" noProof="0" dirty="0" smtClean="0"/>
                        <a:t>Rusia</a:t>
                      </a:r>
                      <a:endParaRPr lang="es-ES" noProof="0" dirty="0"/>
                    </a:p>
                  </a:txBody>
                  <a:tcPr>
                    <a:solidFill>
                      <a:schemeClr val="accent5"/>
                    </a:solidFill>
                  </a:tcPr>
                </a:tc>
                <a:tc>
                  <a:txBody>
                    <a:bodyPr/>
                    <a:lstStyle/>
                    <a:p>
                      <a:pPr algn="r"/>
                      <a:r>
                        <a:rPr lang="it-IT" dirty="0" smtClean="0"/>
                        <a:t>11.423</a:t>
                      </a:r>
                      <a:endParaRPr lang="it-IT" dirty="0"/>
                    </a:p>
                  </a:txBody>
                  <a:tcPr>
                    <a:solidFill>
                      <a:schemeClr val="accent5"/>
                    </a:solidFill>
                  </a:tcPr>
                </a:tc>
                <a:tc>
                  <a:txBody>
                    <a:bodyPr/>
                    <a:lstStyle/>
                    <a:p>
                      <a:pPr algn="r"/>
                      <a:r>
                        <a:rPr lang="it-IT" dirty="0" smtClean="0"/>
                        <a:t>17.424</a:t>
                      </a:r>
                      <a:endParaRPr lang="it-IT" dirty="0"/>
                    </a:p>
                  </a:txBody>
                  <a:tcPr>
                    <a:solidFill>
                      <a:schemeClr val="accent5"/>
                    </a:solidFill>
                  </a:tcPr>
                </a:tc>
                <a:tc>
                  <a:txBody>
                    <a:bodyPr/>
                    <a:lstStyle/>
                    <a:p>
                      <a:pPr algn="r"/>
                      <a:r>
                        <a:rPr lang="it-IT" dirty="0" smtClean="0"/>
                        <a:t>132</a:t>
                      </a:r>
                      <a:endParaRPr lang="it-IT" dirty="0"/>
                    </a:p>
                  </a:txBody>
                  <a:tcPr>
                    <a:solidFill>
                      <a:schemeClr val="accent5"/>
                    </a:solidFill>
                  </a:tcPr>
                </a:tc>
              </a:tr>
              <a:tr h="370840">
                <a:tc>
                  <a:txBody>
                    <a:bodyPr/>
                    <a:lstStyle/>
                    <a:p>
                      <a:r>
                        <a:rPr lang="es-ES" noProof="0" dirty="0" smtClean="0"/>
                        <a:t>España</a:t>
                      </a:r>
                      <a:endParaRPr lang="es-ES" noProof="0" dirty="0"/>
                    </a:p>
                  </a:txBody>
                  <a:tcPr>
                    <a:solidFill>
                      <a:schemeClr val="accent5"/>
                    </a:solidFill>
                  </a:tcPr>
                </a:tc>
                <a:tc>
                  <a:txBody>
                    <a:bodyPr/>
                    <a:lstStyle/>
                    <a:p>
                      <a:pPr algn="r"/>
                      <a:r>
                        <a:rPr lang="it-IT" dirty="0" smtClean="0"/>
                        <a:t>5.848</a:t>
                      </a:r>
                      <a:endParaRPr lang="it-IT" dirty="0"/>
                    </a:p>
                  </a:txBody>
                  <a:tcPr>
                    <a:solidFill>
                      <a:schemeClr val="accent5"/>
                    </a:solidFill>
                  </a:tcPr>
                </a:tc>
                <a:tc>
                  <a:txBody>
                    <a:bodyPr/>
                    <a:lstStyle/>
                    <a:p>
                      <a:pPr algn="r"/>
                      <a:r>
                        <a:rPr lang="it-IT" dirty="0" smtClean="0"/>
                        <a:t>2.634</a:t>
                      </a:r>
                      <a:endParaRPr lang="it-IT" dirty="0"/>
                    </a:p>
                  </a:txBody>
                  <a:tcPr>
                    <a:solidFill>
                      <a:schemeClr val="accent5"/>
                    </a:solidFill>
                  </a:tcPr>
                </a:tc>
                <a:tc>
                  <a:txBody>
                    <a:bodyPr/>
                    <a:lstStyle/>
                    <a:p>
                      <a:pPr algn="r"/>
                      <a:r>
                        <a:rPr lang="it-IT" dirty="0" smtClean="0"/>
                        <a:t>56</a:t>
                      </a:r>
                      <a:endParaRPr lang="it-IT" dirty="0"/>
                    </a:p>
                  </a:txBody>
                  <a:tcPr>
                    <a:solidFill>
                      <a:schemeClr val="accent5"/>
                    </a:solidFill>
                  </a:tcPr>
                </a:tc>
              </a:tr>
              <a:tr h="370840">
                <a:tc>
                  <a:txBody>
                    <a:bodyPr/>
                    <a:lstStyle/>
                    <a:p>
                      <a:r>
                        <a:rPr lang="es-ES" noProof="0" dirty="0" smtClean="0"/>
                        <a:t>Francia</a:t>
                      </a:r>
                      <a:endParaRPr lang="es-ES" noProof="0" dirty="0"/>
                    </a:p>
                  </a:txBody>
                  <a:tcPr>
                    <a:solidFill>
                      <a:schemeClr val="accent5"/>
                    </a:solidFill>
                  </a:tcPr>
                </a:tc>
                <a:tc>
                  <a:txBody>
                    <a:bodyPr/>
                    <a:lstStyle/>
                    <a:p>
                      <a:pPr algn="r"/>
                      <a:r>
                        <a:rPr lang="it-IT" dirty="0" smtClean="0"/>
                        <a:t>2.199</a:t>
                      </a:r>
                      <a:endParaRPr lang="it-IT" dirty="0"/>
                    </a:p>
                  </a:txBody>
                  <a:tcPr>
                    <a:solidFill>
                      <a:schemeClr val="accent5"/>
                    </a:solidFill>
                  </a:tcPr>
                </a:tc>
                <a:tc>
                  <a:txBody>
                    <a:bodyPr/>
                    <a:lstStyle/>
                    <a:p>
                      <a:pPr algn="r"/>
                      <a:r>
                        <a:rPr lang="it-IT" dirty="0" smtClean="0"/>
                        <a:t>2.143</a:t>
                      </a:r>
                      <a:endParaRPr lang="it-IT" dirty="0"/>
                    </a:p>
                  </a:txBody>
                  <a:tcPr>
                    <a:solidFill>
                      <a:schemeClr val="accent5"/>
                    </a:solidFill>
                  </a:tcPr>
                </a:tc>
                <a:tc>
                  <a:txBody>
                    <a:bodyPr/>
                    <a:lstStyle/>
                    <a:p>
                      <a:pPr algn="r"/>
                      <a:r>
                        <a:rPr lang="it-IT" dirty="0" smtClean="0"/>
                        <a:t>73</a:t>
                      </a:r>
                      <a:endParaRPr lang="it-IT" dirty="0"/>
                    </a:p>
                  </a:txBody>
                  <a:tcPr>
                    <a:solidFill>
                      <a:schemeClr val="accent5"/>
                    </a:solidFill>
                  </a:tcPr>
                </a:tc>
              </a:tr>
              <a:tr h="370840">
                <a:tc>
                  <a:txBody>
                    <a:bodyPr/>
                    <a:lstStyle/>
                    <a:p>
                      <a:r>
                        <a:rPr lang="es-ES" noProof="0" dirty="0" smtClean="0"/>
                        <a:t>Ucrania</a:t>
                      </a:r>
                      <a:endParaRPr lang="es-ES" noProof="0" dirty="0"/>
                    </a:p>
                  </a:txBody>
                  <a:tcPr>
                    <a:solidFill>
                      <a:schemeClr val="accent5"/>
                    </a:solidFill>
                  </a:tcPr>
                </a:tc>
                <a:tc>
                  <a:txBody>
                    <a:bodyPr/>
                    <a:lstStyle/>
                    <a:p>
                      <a:pPr algn="r"/>
                      <a:r>
                        <a:rPr lang="it-IT" dirty="0" smtClean="0"/>
                        <a:t>733</a:t>
                      </a:r>
                      <a:endParaRPr lang="it-IT" dirty="0"/>
                    </a:p>
                  </a:txBody>
                  <a:tcPr>
                    <a:solidFill>
                      <a:schemeClr val="accent5"/>
                    </a:solidFill>
                  </a:tcPr>
                </a:tc>
                <a:tc>
                  <a:txBody>
                    <a:bodyPr/>
                    <a:lstStyle/>
                    <a:p>
                      <a:pPr algn="r"/>
                      <a:r>
                        <a:rPr lang="it-IT" dirty="0" smtClean="0"/>
                        <a:t>2.940</a:t>
                      </a:r>
                      <a:endParaRPr lang="it-IT" dirty="0"/>
                    </a:p>
                  </a:txBody>
                  <a:tcPr>
                    <a:solidFill>
                      <a:schemeClr val="accent5"/>
                    </a:solidFill>
                  </a:tcPr>
                </a:tc>
                <a:tc>
                  <a:txBody>
                    <a:bodyPr/>
                    <a:lstStyle/>
                    <a:p>
                      <a:pPr algn="r"/>
                      <a:r>
                        <a:rPr lang="it-IT" dirty="0" smtClean="0"/>
                        <a:t>62</a:t>
                      </a:r>
                      <a:endParaRPr lang="it-IT" dirty="0"/>
                    </a:p>
                  </a:txBody>
                  <a:tcPr>
                    <a:solidFill>
                      <a:schemeClr val="accent5"/>
                    </a:solidFill>
                  </a:tcPr>
                </a:tc>
              </a:tr>
              <a:tr h="370840">
                <a:tc>
                  <a:txBody>
                    <a:bodyPr/>
                    <a:lstStyle/>
                    <a:p>
                      <a:r>
                        <a:rPr lang="es-ES" noProof="0" dirty="0" smtClean="0"/>
                        <a:t>Reino</a:t>
                      </a:r>
                      <a:r>
                        <a:rPr lang="es-ES" baseline="0" noProof="0" dirty="0" smtClean="0"/>
                        <a:t> Unido</a:t>
                      </a:r>
                      <a:endParaRPr lang="es-ES" noProof="0" dirty="0"/>
                    </a:p>
                  </a:txBody>
                  <a:tcPr>
                    <a:solidFill>
                      <a:schemeClr val="accent5"/>
                    </a:solidFill>
                  </a:tcPr>
                </a:tc>
                <a:tc>
                  <a:txBody>
                    <a:bodyPr/>
                    <a:lstStyle/>
                    <a:p>
                      <a:pPr algn="r"/>
                      <a:r>
                        <a:rPr lang="it-IT" dirty="0" smtClean="0"/>
                        <a:t>2.294</a:t>
                      </a:r>
                      <a:endParaRPr lang="it-IT" dirty="0"/>
                    </a:p>
                  </a:txBody>
                  <a:tcPr>
                    <a:solidFill>
                      <a:schemeClr val="accent5"/>
                    </a:solidFill>
                  </a:tcPr>
                </a:tc>
                <a:tc>
                  <a:txBody>
                    <a:bodyPr/>
                    <a:lstStyle/>
                    <a:p>
                      <a:pPr algn="r"/>
                      <a:r>
                        <a:rPr lang="it-IT" dirty="0" smtClean="0"/>
                        <a:t>1.157</a:t>
                      </a:r>
                      <a:endParaRPr lang="it-IT" dirty="0"/>
                    </a:p>
                  </a:txBody>
                  <a:tcPr>
                    <a:solidFill>
                      <a:schemeClr val="accent5"/>
                    </a:solidFill>
                  </a:tcPr>
                </a:tc>
                <a:tc>
                  <a:txBody>
                    <a:bodyPr/>
                    <a:lstStyle/>
                    <a:p>
                      <a:pPr algn="r"/>
                      <a:r>
                        <a:rPr lang="it-IT" dirty="0" smtClean="0"/>
                        <a:t>42</a:t>
                      </a:r>
                      <a:endParaRPr lang="it-IT" dirty="0"/>
                    </a:p>
                  </a:txBody>
                  <a:tcPr>
                    <a:solidFill>
                      <a:schemeClr val="accent5"/>
                    </a:solidFill>
                  </a:tcPr>
                </a:tc>
              </a:tr>
              <a:tr h="370840">
                <a:tc>
                  <a:txBody>
                    <a:bodyPr/>
                    <a:lstStyle/>
                    <a:p>
                      <a:r>
                        <a:rPr lang="es-ES" noProof="0" dirty="0" smtClean="0"/>
                        <a:t>Alemania</a:t>
                      </a:r>
                      <a:endParaRPr lang="es-ES" noProof="0" dirty="0"/>
                    </a:p>
                  </a:txBody>
                  <a:tcPr>
                    <a:solidFill>
                      <a:schemeClr val="accent5"/>
                    </a:solidFill>
                  </a:tcPr>
                </a:tc>
                <a:tc>
                  <a:txBody>
                    <a:bodyPr/>
                    <a:lstStyle/>
                    <a:p>
                      <a:pPr algn="r"/>
                      <a:r>
                        <a:rPr lang="it-IT" dirty="0" smtClean="0"/>
                        <a:t>1.207</a:t>
                      </a:r>
                      <a:endParaRPr lang="it-IT" dirty="0"/>
                    </a:p>
                  </a:txBody>
                  <a:tcPr>
                    <a:solidFill>
                      <a:schemeClr val="accent5"/>
                    </a:solidFill>
                  </a:tcPr>
                </a:tc>
                <a:tc>
                  <a:txBody>
                    <a:bodyPr/>
                    <a:lstStyle/>
                    <a:p>
                      <a:pPr algn="r"/>
                      <a:r>
                        <a:rPr lang="it-IT" dirty="0" smtClean="0"/>
                        <a:t>1.337</a:t>
                      </a:r>
                      <a:endParaRPr lang="it-IT" dirty="0"/>
                    </a:p>
                  </a:txBody>
                  <a:tcPr>
                    <a:solidFill>
                      <a:schemeClr val="accent5"/>
                    </a:solidFill>
                  </a:tcPr>
                </a:tc>
                <a:tc>
                  <a:txBody>
                    <a:bodyPr/>
                    <a:lstStyle/>
                    <a:p>
                      <a:pPr algn="r"/>
                      <a:r>
                        <a:rPr lang="it-IT" dirty="0" smtClean="0"/>
                        <a:t>63</a:t>
                      </a:r>
                      <a:endParaRPr lang="it-IT" dirty="0"/>
                    </a:p>
                  </a:txBody>
                  <a:tcPr>
                    <a:solidFill>
                      <a:schemeClr val="accent5"/>
                    </a:solidFill>
                  </a:tcPr>
                </a:tc>
              </a:tr>
              <a:tr h="370840">
                <a:tc>
                  <a:txBody>
                    <a:bodyPr/>
                    <a:lstStyle/>
                    <a:p>
                      <a:r>
                        <a:rPr lang="es-ES" noProof="0" dirty="0" smtClean="0"/>
                        <a:t>Turquía</a:t>
                      </a:r>
                      <a:endParaRPr lang="es-ES" noProof="0" dirty="0"/>
                    </a:p>
                  </a:txBody>
                  <a:tcPr>
                    <a:solidFill>
                      <a:schemeClr val="accent5"/>
                    </a:solidFill>
                  </a:tcPr>
                </a:tc>
                <a:tc>
                  <a:txBody>
                    <a:bodyPr/>
                    <a:lstStyle/>
                    <a:p>
                      <a:pPr algn="r"/>
                      <a:r>
                        <a:rPr lang="it-IT" dirty="0" smtClean="0"/>
                        <a:t>350</a:t>
                      </a:r>
                      <a:endParaRPr lang="it-IT" dirty="0"/>
                    </a:p>
                  </a:txBody>
                  <a:tcPr>
                    <a:solidFill>
                      <a:schemeClr val="accent5"/>
                    </a:solidFill>
                  </a:tcPr>
                </a:tc>
                <a:tc>
                  <a:txBody>
                    <a:bodyPr/>
                    <a:lstStyle/>
                    <a:p>
                      <a:pPr algn="r"/>
                      <a:r>
                        <a:rPr lang="it-IT" dirty="0" smtClean="0"/>
                        <a:t>1.828</a:t>
                      </a:r>
                      <a:endParaRPr lang="it-IT" dirty="0"/>
                    </a:p>
                  </a:txBody>
                  <a:tcPr>
                    <a:solidFill>
                      <a:schemeClr val="accent5"/>
                    </a:solidFill>
                  </a:tcPr>
                </a:tc>
                <a:tc>
                  <a:txBody>
                    <a:bodyPr/>
                    <a:lstStyle/>
                    <a:p>
                      <a:pPr algn="r"/>
                      <a:r>
                        <a:rPr lang="it-IT" dirty="0" smtClean="0"/>
                        <a:t>110</a:t>
                      </a:r>
                      <a:endParaRPr lang="it-IT" dirty="0"/>
                    </a:p>
                  </a:txBody>
                  <a:tcPr>
                    <a:solidFill>
                      <a:schemeClr val="accent5"/>
                    </a:solidFill>
                  </a:tcPr>
                </a:tc>
              </a:tr>
              <a:tr h="370840">
                <a:tc>
                  <a:txBody>
                    <a:bodyPr/>
                    <a:lstStyle/>
                    <a:p>
                      <a:r>
                        <a:rPr lang="es-ES" noProof="0" dirty="0" smtClean="0"/>
                        <a:t>Holanda</a:t>
                      </a:r>
                      <a:endParaRPr lang="es-ES" noProof="0" dirty="0"/>
                    </a:p>
                  </a:txBody>
                  <a:tcPr>
                    <a:solidFill>
                      <a:schemeClr val="accent5"/>
                    </a:solidFill>
                  </a:tcPr>
                </a:tc>
                <a:tc>
                  <a:txBody>
                    <a:bodyPr/>
                    <a:lstStyle/>
                    <a:p>
                      <a:pPr algn="r"/>
                      <a:r>
                        <a:rPr lang="it-IT" dirty="0" smtClean="0"/>
                        <a:t>1.314</a:t>
                      </a:r>
                      <a:endParaRPr lang="it-IT" dirty="0"/>
                    </a:p>
                  </a:txBody>
                  <a:tcPr>
                    <a:solidFill>
                      <a:schemeClr val="accent5"/>
                    </a:solidFill>
                  </a:tcPr>
                </a:tc>
                <a:tc>
                  <a:txBody>
                    <a:bodyPr/>
                    <a:lstStyle/>
                    <a:p>
                      <a:pPr algn="r"/>
                      <a:r>
                        <a:rPr lang="it-IT" dirty="0" smtClean="0"/>
                        <a:t>755</a:t>
                      </a:r>
                      <a:endParaRPr lang="it-IT" dirty="0"/>
                    </a:p>
                  </a:txBody>
                  <a:tcPr>
                    <a:solidFill>
                      <a:schemeClr val="accent5"/>
                    </a:solidFill>
                  </a:tcPr>
                </a:tc>
                <a:tc>
                  <a:txBody>
                    <a:bodyPr/>
                    <a:lstStyle/>
                    <a:p>
                      <a:pPr algn="r"/>
                      <a:r>
                        <a:rPr lang="it-IT" dirty="0" smtClean="0"/>
                        <a:t>121</a:t>
                      </a:r>
                      <a:endParaRPr lang="it-IT" dirty="0"/>
                    </a:p>
                  </a:txBody>
                  <a:tcPr>
                    <a:solidFill>
                      <a:schemeClr val="accent5"/>
                    </a:solidFill>
                  </a:tcPr>
                </a:tc>
              </a:tr>
              <a:tr h="370840">
                <a:tc>
                  <a:txBody>
                    <a:bodyPr/>
                    <a:lstStyle/>
                    <a:p>
                      <a:r>
                        <a:rPr lang="es-ES" noProof="0" dirty="0" smtClean="0"/>
                        <a:t>Bulgaria</a:t>
                      </a:r>
                      <a:endParaRPr lang="es-ES" noProof="0" dirty="0"/>
                    </a:p>
                  </a:txBody>
                  <a:tcPr>
                    <a:solidFill>
                      <a:schemeClr val="accent5"/>
                    </a:solidFill>
                  </a:tcPr>
                </a:tc>
                <a:tc>
                  <a:txBody>
                    <a:bodyPr/>
                    <a:lstStyle/>
                    <a:p>
                      <a:pPr algn="r"/>
                      <a:r>
                        <a:rPr lang="it-IT" dirty="0" smtClean="0"/>
                        <a:t>456</a:t>
                      </a:r>
                      <a:endParaRPr lang="it-IT" dirty="0"/>
                    </a:p>
                  </a:txBody>
                  <a:tcPr>
                    <a:solidFill>
                      <a:schemeClr val="accent5"/>
                    </a:solidFill>
                  </a:tcPr>
                </a:tc>
                <a:tc>
                  <a:txBody>
                    <a:bodyPr/>
                    <a:lstStyle/>
                    <a:p>
                      <a:pPr algn="r"/>
                      <a:r>
                        <a:rPr lang="it-IT" dirty="0" smtClean="0"/>
                        <a:t>1.319</a:t>
                      </a:r>
                      <a:endParaRPr lang="it-IT" dirty="0"/>
                    </a:p>
                  </a:txBody>
                  <a:tcPr>
                    <a:solidFill>
                      <a:schemeClr val="accent5"/>
                    </a:solidFill>
                  </a:tcPr>
                </a:tc>
                <a:tc>
                  <a:txBody>
                    <a:bodyPr/>
                    <a:lstStyle/>
                    <a:p>
                      <a:pPr algn="r"/>
                      <a:r>
                        <a:rPr lang="it-IT" dirty="0" smtClean="0"/>
                        <a:t>1</a:t>
                      </a:r>
                      <a:endParaRPr lang="it-IT" dirty="0"/>
                    </a:p>
                  </a:txBody>
                  <a:tcPr>
                    <a:solidFill>
                      <a:schemeClr val="accent5"/>
                    </a:solidFill>
                  </a:tcPr>
                </a:tc>
              </a:tr>
              <a:tr h="370840">
                <a:tc>
                  <a:txBody>
                    <a:bodyPr/>
                    <a:lstStyle/>
                    <a:p>
                      <a:r>
                        <a:rPr lang="es-ES" noProof="0" dirty="0" smtClean="0"/>
                        <a:t>Polonia</a:t>
                      </a:r>
                      <a:endParaRPr lang="es-ES" noProof="0" dirty="0"/>
                    </a:p>
                  </a:txBody>
                  <a:tcPr>
                    <a:solidFill>
                      <a:schemeClr val="accent5"/>
                    </a:solidFill>
                  </a:tcPr>
                </a:tc>
                <a:tc>
                  <a:txBody>
                    <a:bodyPr/>
                    <a:lstStyle/>
                    <a:p>
                      <a:pPr algn="r"/>
                      <a:r>
                        <a:rPr lang="it-IT" dirty="0" smtClean="0"/>
                        <a:t>1.772</a:t>
                      </a:r>
                      <a:endParaRPr lang="it-IT" dirty="0"/>
                    </a:p>
                  </a:txBody>
                  <a:tcPr>
                    <a:solidFill>
                      <a:schemeClr val="accent5"/>
                    </a:solidFill>
                  </a:tcPr>
                </a:tc>
                <a:tc>
                  <a:txBody>
                    <a:bodyPr/>
                    <a:lstStyle/>
                    <a:p>
                      <a:pPr algn="r"/>
                      <a:r>
                        <a:rPr lang="it-IT" dirty="0" smtClean="0"/>
                        <a:t>465</a:t>
                      </a:r>
                      <a:endParaRPr lang="it-IT" dirty="0"/>
                    </a:p>
                  </a:txBody>
                  <a:tcPr>
                    <a:solidFill>
                      <a:schemeClr val="accent5"/>
                    </a:solidFill>
                  </a:tcPr>
                </a:tc>
                <a:tc>
                  <a:txBody>
                    <a:bodyPr/>
                    <a:lstStyle/>
                    <a:p>
                      <a:pPr algn="r"/>
                      <a:r>
                        <a:rPr lang="it-IT" dirty="0" smtClean="0"/>
                        <a:t>17</a:t>
                      </a:r>
                      <a:endParaRPr lang="it-IT" dirty="0"/>
                    </a:p>
                  </a:txBody>
                  <a:tcPr>
                    <a:solidFill>
                      <a:schemeClr val="accent5"/>
                    </a:solidFill>
                  </a:tcPr>
                </a:tc>
              </a:tr>
            </a:tbl>
          </a:graphicData>
        </a:graphic>
      </p:graphicFrame>
    </p:spTree>
    <p:extLst>
      <p:ext uri="{BB962C8B-B14F-4D97-AF65-F5344CB8AC3E}">
        <p14:creationId xmlns:p14="http://schemas.microsoft.com/office/powerpoint/2010/main" val="266733940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792460" y="892557"/>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292988"/>
            <a:ext cx="7848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s-ES" altLang="it-IT" sz="2600" b="1" dirty="0">
                <a:solidFill>
                  <a:srgbClr val="003366"/>
                </a:solidFill>
                <a:latin typeface="Calibri" panose="020F0502020204030204" pitchFamily="34" charset="0"/>
              </a:rPr>
              <a:t>Previsión de edificios altos y ascensores “altos” en 2050</a:t>
            </a:r>
            <a:endParaRPr lang="en-GB" altLang="it-IT" sz="2600" b="1" dirty="0">
              <a:solidFill>
                <a:srgbClr val="003366"/>
              </a:solidFill>
              <a:latin typeface="Calibri" panose="020F0502020204030204" pitchFamily="34" charset="0"/>
            </a:endParaRPr>
          </a:p>
        </p:txBody>
      </p:sp>
      <p:sp>
        <p:nvSpPr>
          <p:cNvPr id="2" name="CasellaDiTesto 1"/>
          <p:cNvSpPr txBox="1"/>
          <p:nvPr/>
        </p:nvSpPr>
        <p:spPr>
          <a:xfrm>
            <a:off x="395288" y="1806860"/>
            <a:ext cx="8497192" cy="4909036"/>
          </a:xfrm>
          <a:prstGeom prst="rect">
            <a:avLst/>
          </a:prstGeom>
          <a:noFill/>
        </p:spPr>
        <p:txBody>
          <a:bodyPr wrap="square" rtlCol="0">
            <a:spAutoFit/>
          </a:bodyPr>
          <a:lstStyle/>
          <a:p>
            <a:pPr algn="just"/>
            <a:r>
              <a:rPr lang="es-ES" sz="2100" dirty="0" smtClean="0">
                <a:solidFill>
                  <a:srgbClr val="003366"/>
                </a:solidFill>
                <a:latin typeface="Calibri" panose="020F0502020204030204" pitchFamily="34" charset="0"/>
              </a:rPr>
              <a:t>Edificios altos en 2050 en Europa: 145.000 (+88%) </a:t>
            </a:r>
            <a:r>
              <a:rPr lang="es-ES" sz="2100" dirty="0" smtClean="0">
                <a:solidFill>
                  <a:srgbClr val="003366"/>
                </a:solidFill>
                <a:latin typeface="Calibri" panose="020F0502020204030204" pitchFamily="34" charset="0"/>
              </a:rPr>
              <a:t>con</a:t>
            </a:r>
            <a:r>
              <a:rPr lang="es-ES" sz="2100" dirty="0" smtClean="0">
                <a:solidFill>
                  <a:srgbClr val="003366"/>
                </a:solidFill>
                <a:latin typeface="Calibri" panose="020F0502020204030204" pitchFamily="34" charset="0"/>
              </a:rPr>
              <a:t> 530.000 </a:t>
            </a:r>
            <a:r>
              <a:rPr lang="es-ES" sz="2100" dirty="0" smtClean="0">
                <a:solidFill>
                  <a:srgbClr val="003366"/>
                </a:solidFill>
                <a:latin typeface="Calibri" panose="020F0502020204030204" pitchFamily="34" charset="0"/>
              </a:rPr>
              <a:t>ascensores</a:t>
            </a:r>
            <a:r>
              <a:rPr lang="es-ES" sz="2100" dirty="0" smtClean="0">
                <a:solidFill>
                  <a:srgbClr val="003366"/>
                </a:solidFill>
                <a:latin typeface="Calibri" panose="020F0502020204030204" pitchFamily="34" charset="0"/>
              </a:rPr>
              <a:t> (+106%) = 6% </a:t>
            </a:r>
            <a:r>
              <a:rPr lang="es-ES" sz="2100" dirty="0" smtClean="0">
                <a:solidFill>
                  <a:srgbClr val="003366"/>
                </a:solidFill>
                <a:latin typeface="Calibri" panose="020F0502020204030204" pitchFamily="34" charset="0"/>
              </a:rPr>
              <a:t>del total de parques ascensores.</a:t>
            </a:r>
          </a:p>
          <a:p>
            <a:pPr algn="just"/>
            <a:r>
              <a:rPr lang="es-ES" sz="2100" dirty="0" smtClean="0">
                <a:solidFill>
                  <a:srgbClr val="003366"/>
                </a:solidFill>
                <a:latin typeface="Calibri" panose="020F0502020204030204" pitchFamily="34" charset="0"/>
              </a:rPr>
              <a:t>El ritmo de crecimiento de esta categoría de ascensores (+106%) podría hasta triplicar el incremento del mercado general de los ascensores en Europa  (+37%)</a:t>
            </a:r>
          </a:p>
          <a:p>
            <a:endParaRPr lang="es-ES" sz="2100" dirty="0" smtClean="0">
              <a:solidFill>
                <a:srgbClr val="003366"/>
              </a:solidFill>
              <a:latin typeface="Calibri" panose="020F0502020204030204" pitchFamily="34" charset="0"/>
            </a:endParaRPr>
          </a:p>
          <a:p>
            <a:r>
              <a:rPr lang="es-ES" sz="2100" dirty="0" smtClean="0">
                <a:solidFill>
                  <a:srgbClr val="003366"/>
                </a:solidFill>
                <a:latin typeface="Calibri" panose="020F0502020204030204" pitchFamily="34" charset="0"/>
              </a:rPr>
              <a:t>Rusia: 54.600 </a:t>
            </a:r>
            <a:r>
              <a:rPr lang="es-ES" sz="2100" dirty="0" smtClean="0">
                <a:solidFill>
                  <a:srgbClr val="003366"/>
                </a:solidFill>
                <a:latin typeface="Calibri" panose="020F0502020204030204" pitchFamily="34" charset="0"/>
              </a:rPr>
              <a:t>edificios y </a:t>
            </a:r>
            <a:r>
              <a:rPr lang="es-ES" sz="2100" dirty="0" smtClean="0">
                <a:solidFill>
                  <a:srgbClr val="003366"/>
                </a:solidFill>
                <a:latin typeface="Calibri" panose="020F0502020204030204" pitchFamily="34" charset="0"/>
              </a:rPr>
              <a:t>208.500 ascensores (21% </a:t>
            </a:r>
            <a:r>
              <a:rPr lang="es-ES" sz="2100" dirty="0" smtClean="0">
                <a:solidFill>
                  <a:srgbClr val="003366"/>
                </a:solidFill>
                <a:latin typeface="Calibri" panose="020F0502020204030204" pitchFamily="34" charset="0"/>
              </a:rPr>
              <a:t>del total de ascensores)</a:t>
            </a:r>
            <a:endParaRPr lang="es-ES" sz="2100" dirty="0" smtClean="0">
              <a:solidFill>
                <a:srgbClr val="003366"/>
              </a:solidFill>
              <a:latin typeface="Calibri" panose="020F0502020204030204" pitchFamily="34" charset="0"/>
            </a:endParaRPr>
          </a:p>
          <a:p>
            <a:r>
              <a:rPr lang="es-ES" sz="2100" dirty="0" smtClean="0">
                <a:solidFill>
                  <a:srgbClr val="003366"/>
                </a:solidFill>
                <a:latin typeface="Calibri" panose="020F0502020204030204" pitchFamily="34" charset="0"/>
              </a:rPr>
              <a:t>España</a:t>
            </a:r>
            <a:r>
              <a:rPr lang="es-ES" sz="2100" dirty="0" smtClean="0">
                <a:solidFill>
                  <a:srgbClr val="003366"/>
                </a:solidFill>
                <a:latin typeface="Calibri" panose="020F0502020204030204" pitchFamily="34" charset="0"/>
              </a:rPr>
              <a:t>: 14.400 </a:t>
            </a:r>
            <a:r>
              <a:rPr lang="es-ES" sz="2100" dirty="0" smtClean="0">
                <a:solidFill>
                  <a:srgbClr val="003366"/>
                </a:solidFill>
                <a:latin typeface="Calibri" panose="020F0502020204030204" pitchFamily="34" charset="0"/>
              </a:rPr>
              <a:t>edificios y 47.500 ascensores </a:t>
            </a:r>
            <a:r>
              <a:rPr lang="es-ES" sz="2100" dirty="0" smtClean="0">
                <a:solidFill>
                  <a:srgbClr val="003366"/>
                </a:solidFill>
                <a:latin typeface="Calibri" panose="020F0502020204030204" pitchFamily="34" charset="0"/>
              </a:rPr>
              <a:t>(4% </a:t>
            </a:r>
            <a:r>
              <a:rPr lang="es-ES" sz="2100" dirty="0" smtClean="0">
                <a:solidFill>
                  <a:srgbClr val="003366"/>
                </a:solidFill>
                <a:latin typeface="Calibri" panose="020F0502020204030204" pitchFamily="34" charset="0"/>
              </a:rPr>
              <a:t>del parque de ascensores)</a:t>
            </a:r>
            <a:endParaRPr lang="es-ES" sz="2100" dirty="0" smtClean="0">
              <a:solidFill>
                <a:srgbClr val="003366"/>
              </a:solidFill>
              <a:latin typeface="Calibri" panose="020F0502020204030204" pitchFamily="34" charset="0"/>
            </a:endParaRPr>
          </a:p>
          <a:p>
            <a:endParaRPr lang="es-ES" sz="2100" dirty="0" smtClean="0">
              <a:solidFill>
                <a:srgbClr val="003366"/>
              </a:solidFill>
              <a:latin typeface="Calibri" panose="020F0502020204030204" pitchFamily="34" charset="0"/>
            </a:endParaRPr>
          </a:p>
          <a:p>
            <a:r>
              <a:rPr lang="es-ES" sz="2100" dirty="0" smtClean="0">
                <a:solidFill>
                  <a:srgbClr val="003366"/>
                </a:solidFill>
                <a:latin typeface="Calibri" panose="020F0502020204030204" pitchFamily="34" charset="0"/>
              </a:rPr>
              <a:t>Porcentaje de ascensores altos : Eslovaquia  </a:t>
            </a:r>
            <a:r>
              <a:rPr lang="es-ES" sz="2100" dirty="0" smtClean="0">
                <a:solidFill>
                  <a:srgbClr val="003366"/>
                </a:solidFill>
                <a:latin typeface="Calibri" panose="020F0502020204030204" pitchFamily="34" charset="0"/>
              </a:rPr>
              <a:t>11%, Holanda 9%, Ucrania 8%, Polonia y Eslovenia 8%, UK 6%, Alemania y Italia 3%, Francia y España 4%</a:t>
            </a:r>
          </a:p>
          <a:p>
            <a:endParaRPr lang="es-ES" sz="2100" dirty="0" smtClean="0">
              <a:solidFill>
                <a:srgbClr val="003366"/>
              </a:solidFill>
              <a:latin typeface="Calibri" panose="020F0502020204030204" pitchFamily="34" charset="0"/>
            </a:endParaRPr>
          </a:p>
          <a:p>
            <a:r>
              <a:rPr lang="es-ES" sz="2100" dirty="0">
                <a:solidFill>
                  <a:srgbClr val="003366"/>
                </a:solidFill>
                <a:latin typeface="Calibri" panose="020F0502020204030204" pitchFamily="34" charset="0"/>
              </a:rPr>
              <a:t>P</a:t>
            </a:r>
            <a:r>
              <a:rPr lang="es-ES" sz="2100" dirty="0" smtClean="0">
                <a:solidFill>
                  <a:srgbClr val="003366"/>
                </a:solidFill>
                <a:latin typeface="Calibri" panose="020F0502020204030204" pitchFamily="34" charset="0"/>
              </a:rPr>
              <a:t>oblación urbana que vivirá en edificios altos aumentará del 3% al </a:t>
            </a:r>
            <a:r>
              <a:rPr lang="es-ES" sz="2100" smtClean="0">
                <a:solidFill>
                  <a:srgbClr val="003366"/>
                </a:solidFill>
                <a:latin typeface="Calibri" panose="020F0502020204030204" pitchFamily="34" charset="0"/>
              </a:rPr>
              <a:t>6%</a:t>
            </a:r>
            <a:endParaRPr lang="es-ES" sz="2100" dirty="0" smtClean="0">
              <a:solidFill>
                <a:srgbClr val="003366"/>
              </a:solidFill>
              <a:latin typeface="Calibri" panose="020F0502020204030204" pitchFamily="34" charset="0"/>
            </a:endParaRPr>
          </a:p>
          <a:p>
            <a:endParaRPr lang="es-ES" dirty="0" smtClean="0">
              <a:solidFill>
                <a:srgbClr val="003366"/>
              </a:solidFill>
              <a:latin typeface="Calibri" panose="020F0502020204030204" pitchFamily="34" charset="0"/>
            </a:endParaRPr>
          </a:p>
          <a:p>
            <a:endParaRPr lang="es-ES" dirty="0"/>
          </a:p>
        </p:txBody>
      </p:sp>
      <p:sp>
        <p:nvSpPr>
          <p:cNvPr id="10" name="Freccia a destra 9"/>
          <p:cNvSpPr/>
          <p:nvPr/>
        </p:nvSpPr>
        <p:spPr>
          <a:xfrm rot="5400000">
            <a:off x="3357361" y="3275487"/>
            <a:ext cx="62907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3293687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292988"/>
            <a:ext cx="7848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s-ES" altLang="it-IT" sz="2600" b="1" dirty="0">
                <a:solidFill>
                  <a:srgbClr val="003366"/>
                </a:solidFill>
                <a:latin typeface="Calibri" panose="020F0502020204030204" pitchFamily="34" charset="0"/>
              </a:rPr>
              <a:t>Distribución de edificios altos en Europa 2050</a:t>
            </a:r>
            <a:endParaRPr lang="en-GB" altLang="it-IT" sz="2600" b="1" dirty="0">
              <a:solidFill>
                <a:srgbClr val="003366"/>
              </a:solidFill>
              <a:latin typeface="Calibri" panose="020F0502020204030204" pitchFamily="34" charset="0"/>
            </a:endParaRPr>
          </a:p>
        </p:txBody>
      </p:sp>
      <p:pic>
        <p:nvPicPr>
          <p:cNvPr id="2" name="Immagine 1"/>
          <p:cNvPicPr>
            <a:picLocks noChangeAspect="1"/>
          </p:cNvPicPr>
          <p:nvPr/>
        </p:nvPicPr>
        <p:blipFill>
          <a:blip r:embed="rId4"/>
          <a:stretch>
            <a:fillRect/>
          </a:stretch>
        </p:blipFill>
        <p:spPr>
          <a:xfrm>
            <a:off x="-727141" y="1735394"/>
            <a:ext cx="10522608" cy="4359018"/>
          </a:xfrm>
          <a:prstGeom prst="rect">
            <a:avLst/>
          </a:prstGeom>
        </p:spPr>
      </p:pic>
    </p:spTree>
    <p:extLst>
      <p:ext uri="{BB962C8B-B14F-4D97-AF65-F5344CB8AC3E}">
        <p14:creationId xmlns:p14="http://schemas.microsoft.com/office/powerpoint/2010/main" val="93446803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292988"/>
            <a:ext cx="7848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s-ES" altLang="it-IT" sz="2600" b="1" dirty="0">
                <a:solidFill>
                  <a:srgbClr val="003366"/>
                </a:solidFill>
                <a:latin typeface="Calibri" panose="020F0502020204030204" pitchFamily="34" charset="0"/>
              </a:rPr>
              <a:t>Distribución de ascensores altos en Europa 2050</a:t>
            </a:r>
            <a:endParaRPr lang="en-GB" altLang="it-IT" sz="2600" b="1" dirty="0">
              <a:solidFill>
                <a:srgbClr val="003366"/>
              </a:solidFill>
              <a:latin typeface="Calibri" panose="020F0502020204030204" pitchFamily="34" charset="0"/>
            </a:endParaRPr>
          </a:p>
        </p:txBody>
      </p:sp>
      <p:pic>
        <p:nvPicPr>
          <p:cNvPr id="3" name="Immagine 2"/>
          <p:cNvPicPr>
            <a:picLocks noChangeAspect="1"/>
          </p:cNvPicPr>
          <p:nvPr/>
        </p:nvPicPr>
        <p:blipFill>
          <a:blip r:embed="rId4"/>
          <a:stretch>
            <a:fillRect/>
          </a:stretch>
        </p:blipFill>
        <p:spPr>
          <a:xfrm>
            <a:off x="-671841" y="1860451"/>
            <a:ext cx="10522608" cy="4359018"/>
          </a:xfrm>
          <a:prstGeom prst="rect">
            <a:avLst/>
          </a:prstGeom>
        </p:spPr>
      </p:pic>
    </p:spTree>
    <p:extLst>
      <p:ext uri="{BB962C8B-B14F-4D97-AF65-F5344CB8AC3E}">
        <p14:creationId xmlns:p14="http://schemas.microsoft.com/office/powerpoint/2010/main" val="280953257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1619250" y="3789363"/>
            <a:ext cx="6192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endParaRPr lang="it-IT" altLang="it-IT" sz="1800"/>
          </a:p>
        </p:txBody>
      </p:sp>
      <p:sp>
        <p:nvSpPr>
          <p:cNvPr id="5124" name="AutoShape 3"/>
          <p:cNvSpPr>
            <a:spLocks noChangeArrowheads="1"/>
          </p:cNvSpPr>
          <p:nvPr/>
        </p:nvSpPr>
        <p:spPr bwMode="auto">
          <a:xfrm>
            <a:off x="468313" y="620713"/>
            <a:ext cx="8207375" cy="5543550"/>
          </a:xfrm>
          <a:prstGeom prst="roundRect">
            <a:avLst>
              <a:gd name="adj" fmla="val 16667"/>
            </a:avLst>
          </a:prstGeom>
          <a:solidFill>
            <a:schemeClr val="bg1"/>
          </a:solidFill>
          <a:ln w="31750">
            <a:solidFill>
              <a:srgbClr val="003366"/>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it-IT" altLang="it-IT" sz="1800"/>
          </a:p>
        </p:txBody>
      </p:sp>
      <p:sp>
        <p:nvSpPr>
          <p:cNvPr id="5125" name="Text Box 5"/>
          <p:cNvSpPr txBox="1">
            <a:spLocks noChangeArrowheads="1"/>
          </p:cNvSpPr>
          <p:nvPr/>
        </p:nvSpPr>
        <p:spPr bwMode="auto">
          <a:xfrm>
            <a:off x="1979613" y="3284538"/>
            <a:ext cx="5400675"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endParaRPr lang="en-US" altLang="it-IT" sz="3200" b="1">
              <a:solidFill>
                <a:srgbClr val="003366"/>
              </a:solidFill>
              <a:latin typeface="Calibri" panose="020F0502020204030204" pitchFamily="34" charset="0"/>
            </a:endParaRPr>
          </a:p>
          <a:p>
            <a:pPr algn="ctr" eaLnBrk="1" hangingPunct="1">
              <a:spcBef>
                <a:spcPct val="50000"/>
              </a:spcBef>
            </a:pPr>
            <a:r>
              <a:rPr lang="en-US" altLang="it-IT" sz="2200">
                <a:solidFill>
                  <a:srgbClr val="003366"/>
                </a:solidFill>
                <a:latin typeface="Calibri" panose="020F0502020204030204" pitchFamily="34" charset="0"/>
              </a:rPr>
              <a:t>www.efesme.org</a:t>
            </a:r>
          </a:p>
          <a:p>
            <a:pPr algn="ctr" eaLnBrk="1" hangingPunct="1">
              <a:spcBef>
                <a:spcPct val="50000"/>
              </a:spcBef>
            </a:pPr>
            <a:r>
              <a:rPr lang="en-US" altLang="it-IT" sz="2200">
                <a:solidFill>
                  <a:srgbClr val="003366"/>
                </a:solidFill>
                <a:latin typeface="Calibri" panose="020F0502020204030204" pitchFamily="34" charset="0"/>
              </a:rPr>
              <a:t>secretariat@efesme.org</a:t>
            </a:r>
          </a:p>
        </p:txBody>
      </p:sp>
      <p:pic>
        <p:nvPicPr>
          <p:cNvPr id="5126" name="Picture 10" descr="loghi_efesm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765175"/>
            <a:ext cx="33845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s-ES" altLang="it-IT" sz="900" b="1" dirty="0" smtClean="0">
                <a:solidFill>
                  <a:schemeClr val="bg2"/>
                </a:solidFill>
                <a:latin typeface="Verdana" panose="020B0604030504040204" pitchFamily="34" charset="0"/>
              </a:rPr>
              <a:t>EFESME </a:t>
            </a:r>
            <a:r>
              <a:rPr lang="es-ES" altLang="it-IT" sz="900" b="1" dirty="0" err="1" smtClean="0">
                <a:solidFill>
                  <a:schemeClr val="bg2"/>
                </a:solidFill>
                <a:latin typeface="Verdana" panose="020B0604030504040204" pitchFamily="34" charset="0"/>
              </a:rPr>
              <a:t>aisbl</a:t>
            </a:r>
            <a:r>
              <a:rPr lang="es-ES" altLang="it-IT" sz="900" dirty="0" smtClean="0">
                <a:solidFill>
                  <a:schemeClr val="bg2"/>
                </a:solidFill>
                <a:latin typeface="Verdana" panose="020B0604030504040204" pitchFamily="34" charset="0"/>
              </a:rPr>
              <a:t> – </a:t>
            </a:r>
            <a:r>
              <a:rPr lang="es-ES" altLang="it-IT" sz="900" dirty="0" err="1" smtClean="0">
                <a:solidFill>
                  <a:schemeClr val="bg2"/>
                </a:solidFill>
                <a:latin typeface="Verdana" panose="020B0604030504040204" pitchFamily="34" charset="0"/>
              </a:rPr>
              <a:t>European</a:t>
            </a:r>
            <a:r>
              <a:rPr lang="es-ES" altLang="it-IT" sz="900" dirty="0" smtClean="0">
                <a:solidFill>
                  <a:schemeClr val="bg2"/>
                </a:solidFill>
                <a:latin typeface="Verdana" panose="020B0604030504040204" pitchFamily="34" charset="0"/>
              </a:rPr>
              <a:t> </a:t>
            </a:r>
            <a:r>
              <a:rPr lang="es-ES" altLang="it-IT" sz="900" dirty="0" err="1" smtClean="0">
                <a:solidFill>
                  <a:schemeClr val="bg2"/>
                </a:solidFill>
                <a:latin typeface="Verdana" panose="020B0604030504040204" pitchFamily="34" charset="0"/>
              </a:rPr>
              <a:t>Federation</a:t>
            </a:r>
            <a:r>
              <a:rPr lang="es-ES" altLang="it-IT" sz="900" dirty="0" smtClean="0">
                <a:solidFill>
                  <a:schemeClr val="bg2"/>
                </a:solidFill>
                <a:latin typeface="Verdana" panose="020B0604030504040204" pitchFamily="34" charset="0"/>
              </a:rPr>
              <a:t> </a:t>
            </a:r>
            <a:r>
              <a:rPr lang="es-ES" altLang="it-IT" sz="900" dirty="0" err="1" smtClean="0">
                <a:solidFill>
                  <a:schemeClr val="bg2"/>
                </a:solidFill>
                <a:latin typeface="Verdana" panose="020B0604030504040204" pitchFamily="34" charset="0"/>
              </a:rPr>
              <a:t>for</a:t>
            </a:r>
            <a:r>
              <a:rPr lang="es-ES" altLang="it-IT" sz="900" dirty="0" smtClean="0">
                <a:solidFill>
                  <a:schemeClr val="bg2"/>
                </a:solidFill>
                <a:latin typeface="Verdana" panose="020B0604030504040204" pitchFamily="34" charset="0"/>
              </a:rPr>
              <a:t> </a:t>
            </a:r>
            <a:r>
              <a:rPr lang="es-ES" altLang="it-IT" sz="900" dirty="0" err="1" smtClean="0">
                <a:solidFill>
                  <a:schemeClr val="bg2"/>
                </a:solidFill>
                <a:latin typeface="Verdana" panose="020B0604030504040204" pitchFamily="34" charset="0"/>
              </a:rPr>
              <a:t>Elevator</a:t>
            </a:r>
            <a:r>
              <a:rPr lang="es-ES" altLang="it-IT" sz="900" dirty="0" smtClean="0">
                <a:solidFill>
                  <a:schemeClr val="bg2"/>
                </a:solidFill>
                <a:latin typeface="Verdana" panose="020B0604030504040204" pitchFamily="34" charset="0"/>
              </a:rPr>
              <a:t> Small and Medium-</a:t>
            </a:r>
            <a:r>
              <a:rPr lang="es-ES" altLang="it-IT" sz="900" dirty="0" err="1" smtClean="0">
                <a:solidFill>
                  <a:schemeClr val="bg2"/>
                </a:solidFill>
                <a:latin typeface="Verdana" panose="020B0604030504040204" pitchFamily="34" charset="0"/>
              </a:rPr>
              <a:t>sized</a:t>
            </a:r>
            <a:r>
              <a:rPr lang="es-ES" altLang="it-IT" sz="900" dirty="0" smtClean="0">
                <a:solidFill>
                  <a:schemeClr val="bg2"/>
                </a:solidFill>
                <a:latin typeface="Verdana" panose="020B0604030504040204" pitchFamily="34" charset="0"/>
              </a:rPr>
              <a:t> </a:t>
            </a:r>
            <a:r>
              <a:rPr lang="es-ES" altLang="it-IT" sz="900" dirty="0" err="1" smtClean="0">
                <a:solidFill>
                  <a:schemeClr val="bg2"/>
                </a:solidFill>
                <a:latin typeface="Verdana" panose="020B0604030504040204" pitchFamily="34" charset="0"/>
              </a:rPr>
              <a:t>Enterprises</a:t>
            </a:r>
            <a:r>
              <a:rPr lang="es-ES" altLang="it-IT" sz="900" dirty="0" smtClean="0">
                <a:solidFill>
                  <a:schemeClr val="bg2"/>
                </a:solidFill>
                <a:latin typeface="Verdana" panose="020B0604030504040204" pitchFamily="34" charset="0"/>
              </a:rPr>
              <a:t>, 6, </a:t>
            </a:r>
            <a:r>
              <a:rPr lang="es-ES" altLang="it-IT" sz="900" dirty="0" err="1" smtClean="0">
                <a:solidFill>
                  <a:schemeClr val="bg2"/>
                </a:solidFill>
                <a:latin typeface="Verdana" panose="020B0604030504040204" pitchFamily="34" charset="0"/>
              </a:rPr>
              <a:t>Rond</a:t>
            </a:r>
            <a:r>
              <a:rPr lang="es-ES" altLang="it-IT" sz="900" dirty="0" smtClean="0">
                <a:solidFill>
                  <a:schemeClr val="bg2"/>
                </a:solidFill>
                <a:latin typeface="Verdana" panose="020B0604030504040204" pitchFamily="34" charset="0"/>
              </a:rPr>
              <a:t>-Point </a:t>
            </a:r>
            <a:r>
              <a:rPr lang="es-ES" altLang="it-IT" sz="900" dirty="0" err="1" smtClean="0">
                <a:solidFill>
                  <a:schemeClr val="bg2"/>
                </a:solidFill>
                <a:latin typeface="Verdana" panose="020B0604030504040204" pitchFamily="34" charset="0"/>
              </a:rPr>
              <a:t>Schuman</a:t>
            </a:r>
            <a:r>
              <a:rPr lang="es-ES" altLang="it-IT" sz="900" dirty="0" smtClean="0">
                <a:solidFill>
                  <a:schemeClr val="bg2"/>
                </a:solidFill>
                <a:latin typeface="Verdana" panose="020B0604030504040204" pitchFamily="34" charset="0"/>
              </a:rPr>
              <a:t>, B-1040 </a:t>
            </a:r>
            <a:r>
              <a:rPr lang="es-ES" altLang="it-IT" sz="900" dirty="0" err="1" smtClean="0">
                <a:solidFill>
                  <a:schemeClr val="bg2"/>
                </a:solidFill>
                <a:latin typeface="Verdana" panose="020B0604030504040204" pitchFamily="34" charset="0"/>
              </a:rPr>
              <a:t>Brussels</a:t>
            </a:r>
            <a:r>
              <a:rPr lang="es-ES" altLang="it-IT" sz="900" dirty="0" smtClean="0">
                <a:solidFill>
                  <a:schemeClr val="bg2"/>
                </a:solidFill>
                <a:latin typeface="Verdana" panose="020B0604030504040204" pitchFamily="34" charset="0"/>
              </a:rPr>
              <a:t>, </a:t>
            </a:r>
            <a:r>
              <a:rPr lang="es-ES" altLang="it-IT" sz="900" dirty="0" err="1" smtClean="0">
                <a:solidFill>
                  <a:schemeClr val="bg2"/>
                </a:solidFill>
                <a:latin typeface="Verdana" panose="020B0604030504040204" pitchFamily="34" charset="0"/>
              </a:rPr>
              <a:t>Belgium</a:t>
            </a:r>
            <a:endParaRPr lang="es-ES" altLang="it-IT" sz="900" dirty="0" smtClean="0">
              <a:solidFill>
                <a:schemeClr val="bg2"/>
              </a:solidFill>
              <a:latin typeface="Verdana" panose="020B0604030504040204" pitchFamily="34" charset="0"/>
            </a:endParaRPr>
          </a:p>
          <a:p>
            <a:pPr algn="just" eaLnBrk="1" hangingPunct="1">
              <a:spcBef>
                <a:spcPct val="50000"/>
              </a:spcBef>
            </a:pPr>
            <a:r>
              <a:rPr lang="es-ES" altLang="it-IT" sz="900" dirty="0" smtClean="0">
                <a:solidFill>
                  <a:schemeClr val="bg2"/>
                </a:solidFill>
                <a:latin typeface="Verdana" panose="020B0604030504040204" pitchFamily="34" charset="0"/>
              </a:rPr>
              <a:t>Tel: +32 2 230 7414 – Email: efesme@efesme.org – www.efesme.org</a:t>
            </a:r>
            <a:endParaRPr lang="es-ES"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11188" y="1484313"/>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s-ES" altLang="it-IT" sz="2600" dirty="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29298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s-ES" altLang="it-IT" sz="2600" b="1" dirty="0" smtClean="0">
                <a:solidFill>
                  <a:srgbClr val="003366"/>
                </a:solidFill>
                <a:latin typeface="Calibri" panose="020F0502020204030204" pitchFamily="34" charset="0"/>
              </a:rPr>
              <a:t>Supuestos/2 </a:t>
            </a:r>
            <a:endParaRPr lang="es-ES" altLang="it-IT" sz="2600" b="1" dirty="0">
              <a:solidFill>
                <a:srgbClr val="003366"/>
              </a:solidFill>
              <a:latin typeface="Calibri" panose="020F0502020204030204" pitchFamily="34" charset="0"/>
            </a:endParaRPr>
          </a:p>
        </p:txBody>
      </p:sp>
      <p:sp>
        <p:nvSpPr>
          <p:cNvPr id="7" name="CasellaDiTesto 6"/>
          <p:cNvSpPr txBox="1"/>
          <p:nvPr/>
        </p:nvSpPr>
        <p:spPr>
          <a:xfrm>
            <a:off x="369156" y="5464644"/>
            <a:ext cx="8353534" cy="1046440"/>
          </a:xfrm>
          <a:prstGeom prst="rect">
            <a:avLst/>
          </a:prstGeom>
          <a:noFill/>
        </p:spPr>
        <p:txBody>
          <a:bodyPr wrap="square" rtlCol="0">
            <a:spAutoFit/>
          </a:bodyPr>
          <a:lstStyle/>
          <a:p>
            <a:pPr algn="just"/>
            <a:r>
              <a:rPr lang="es-ES" sz="1200" dirty="0">
                <a:solidFill>
                  <a:srgbClr val="003366"/>
                </a:solidFill>
                <a:latin typeface="Calibri" panose="020F0502020204030204" pitchFamily="34" charset="0"/>
              </a:rPr>
              <a:t>Los datos y las cifras relativos a los parques ascensores  proceden del </a:t>
            </a:r>
            <a:r>
              <a:rPr lang="es-ES" sz="1200" dirty="0" err="1">
                <a:solidFill>
                  <a:srgbClr val="003366"/>
                </a:solidFill>
                <a:latin typeface="Calibri" panose="020F0502020204030204" pitchFamily="34" charset="0"/>
              </a:rPr>
              <a:t>Elevator</a:t>
            </a:r>
            <a:r>
              <a:rPr lang="es-ES" sz="1200" dirty="0">
                <a:solidFill>
                  <a:srgbClr val="003366"/>
                </a:solidFill>
                <a:latin typeface="Calibri" panose="020F0502020204030204" pitchFamily="34" charset="0"/>
              </a:rPr>
              <a:t> </a:t>
            </a:r>
            <a:r>
              <a:rPr lang="es-ES" sz="1200" dirty="0" err="1">
                <a:solidFill>
                  <a:srgbClr val="003366"/>
                </a:solidFill>
                <a:latin typeface="Calibri" panose="020F0502020204030204" pitchFamily="34" charset="0"/>
              </a:rPr>
              <a:t>World</a:t>
            </a:r>
            <a:r>
              <a:rPr lang="es-ES" sz="1200" dirty="0">
                <a:solidFill>
                  <a:srgbClr val="003366"/>
                </a:solidFill>
                <a:latin typeface="Calibri" panose="020F0502020204030204" pitchFamily="34" charset="0"/>
              </a:rPr>
              <a:t> Vertical </a:t>
            </a:r>
            <a:r>
              <a:rPr lang="es-ES" sz="1200" dirty="0" err="1">
                <a:solidFill>
                  <a:srgbClr val="003366"/>
                </a:solidFill>
                <a:latin typeface="Calibri" panose="020F0502020204030204" pitchFamily="34" charset="0"/>
              </a:rPr>
              <a:t>Industry</a:t>
            </a:r>
            <a:r>
              <a:rPr lang="es-ES" sz="1200" dirty="0">
                <a:solidFill>
                  <a:srgbClr val="003366"/>
                </a:solidFill>
                <a:latin typeface="Calibri" panose="020F0502020204030204" pitchFamily="34" charset="0"/>
              </a:rPr>
              <a:t> </a:t>
            </a:r>
            <a:r>
              <a:rPr lang="es-ES" sz="1200" dirty="0" err="1">
                <a:solidFill>
                  <a:srgbClr val="003366"/>
                </a:solidFill>
                <a:latin typeface="Calibri" panose="020F0502020204030204" pitchFamily="34" charset="0"/>
              </a:rPr>
              <a:t>Profile</a:t>
            </a:r>
            <a:r>
              <a:rPr lang="es-ES" sz="1200" dirty="0">
                <a:solidFill>
                  <a:srgbClr val="003366"/>
                </a:solidFill>
                <a:latin typeface="Calibri" panose="020F0502020204030204" pitchFamily="34" charset="0"/>
              </a:rPr>
              <a:t>. Los datos acerca de la altura de los edificios proceden de Emporis.com. Los datos acerca de los rascacielos proceden de Skyscrapers.com. Las informaciones acerca de los edificios han sido amablemente proporcionadas por el Profesor </a:t>
            </a:r>
            <a:r>
              <a:rPr lang="es-ES" sz="1200" dirty="0" err="1">
                <a:solidFill>
                  <a:srgbClr val="003366"/>
                </a:solidFill>
                <a:latin typeface="Calibri" panose="020F0502020204030204" pitchFamily="34" charset="0"/>
              </a:rPr>
              <a:t>Dario</a:t>
            </a:r>
            <a:r>
              <a:rPr lang="es-ES" sz="1200" dirty="0">
                <a:solidFill>
                  <a:srgbClr val="003366"/>
                </a:solidFill>
                <a:latin typeface="Calibri" panose="020F0502020204030204" pitchFamily="34" charset="0"/>
              </a:rPr>
              <a:t> </a:t>
            </a:r>
            <a:r>
              <a:rPr lang="es-ES" sz="1200" dirty="0" err="1">
                <a:solidFill>
                  <a:srgbClr val="003366"/>
                </a:solidFill>
                <a:latin typeface="Calibri" panose="020F0502020204030204" pitchFamily="34" charset="0"/>
              </a:rPr>
              <a:t>Trabucco</a:t>
            </a:r>
            <a:r>
              <a:rPr lang="es-ES" sz="1200" dirty="0">
                <a:solidFill>
                  <a:srgbClr val="003366"/>
                </a:solidFill>
                <a:latin typeface="Calibri" panose="020F0502020204030204" pitchFamily="34" charset="0"/>
              </a:rPr>
              <a:t> de IUAV (Universidad de Arquitectura de Venecia).</a:t>
            </a:r>
          </a:p>
          <a:p>
            <a:pPr marL="342900" indent="-342900">
              <a:buFont typeface="Arial" panose="020B0604020202020204" pitchFamily="34" charset="0"/>
              <a:buChar char="•"/>
            </a:pPr>
            <a:endParaRPr lang="es-ES" sz="1400" dirty="0">
              <a:solidFill>
                <a:srgbClr val="003366"/>
              </a:solidFill>
              <a:latin typeface="Calibri" panose="020F0502020204030204" pitchFamily="34" charset="0"/>
            </a:endParaRPr>
          </a:p>
        </p:txBody>
      </p:sp>
      <p:sp>
        <p:nvSpPr>
          <p:cNvPr id="2" name="CasellaDiTesto 1"/>
          <p:cNvSpPr txBox="1"/>
          <p:nvPr/>
        </p:nvSpPr>
        <p:spPr>
          <a:xfrm>
            <a:off x="395288" y="1813151"/>
            <a:ext cx="8929240" cy="5262979"/>
          </a:xfrm>
          <a:prstGeom prst="rect">
            <a:avLst/>
          </a:prstGeom>
          <a:noFill/>
        </p:spPr>
        <p:txBody>
          <a:bodyPr wrap="square" rtlCol="0">
            <a:spAutoFit/>
          </a:bodyPr>
          <a:lstStyle/>
          <a:p>
            <a:r>
              <a:rPr lang="es-ES" sz="2400" dirty="0" smtClean="0">
                <a:solidFill>
                  <a:srgbClr val="003366"/>
                </a:solidFill>
                <a:latin typeface="Calibri" panose="020F0502020204030204" pitchFamily="34" charset="0"/>
              </a:rPr>
              <a:t>Mercado de servicios de ascensores en Europa: </a:t>
            </a:r>
          </a:p>
          <a:p>
            <a:r>
              <a:rPr lang="es-ES" sz="2400" dirty="0" smtClean="0">
                <a:solidFill>
                  <a:srgbClr val="003366"/>
                </a:solidFill>
                <a:latin typeface="Calibri" panose="020F0502020204030204" pitchFamily="34" charset="0"/>
              </a:rPr>
              <a:t>80% de la cifra de negocio total del mercado de los ascensores en Europa                                                                                                                                                                                                                                 </a:t>
            </a:r>
          </a:p>
          <a:p>
            <a:endParaRPr lang="es-ES" sz="2400" dirty="0">
              <a:solidFill>
                <a:srgbClr val="003366"/>
              </a:solidFill>
              <a:latin typeface="Calibri" panose="020F0502020204030204" pitchFamily="34" charset="0"/>
            </a:endParaRPr>
          </a:p>
          <a:p>
            <a:endParaRPr lang="es-ES" sz="2400" dirty="0" smtClean="0">
              <a:solidFill>
                <a:srgbClr val="003366"/>
              </a:solidFill>
              <a:latin typeface="Calibri" panose="020F0502020204030204" pitchFamily="34" charset="0"/>
            </a:endParaRPr>
          </a:p>
          <a:p>
            <a:endParaRPr lang="es-ES" sz="2400" dirty="0" smtClean="0">
              <a:solidFill>
                <a:srgbClr val="003366"/>
              </a:solidFill>
              <a:latin typeface="Calibri" panose="020F0502020204030204" pitchFamily="34" charset="0"/>
            </a:endParaRPr>
          </a:p>
          <a:p>
            <a:endParaRPr lang="es-ES" sz="2400" dirty="0" smtClean="0">
              <a:solidFill>
                <a:srgbClr val="003366"/>
              </a:solidFill>
              <a:latin typeface="Calibri" panose="020F0502020204030204" pitchFamily="34" charset="0"/>
            </a:endParaRPr>
          </a:p>
          <a:p>
            <a:endParaRPr lang="es-ES" sz="2400" dirty="0">
              <a:solidFill>
                <a:srgbClr val="003366"/>
              </a:solidFill>
              <a:latin typeface="Calibri" panose="020F0502020204030204" pitchFamily="34" charset="0"/>
            </a:endParaRPr>
          </a:p>
          <a:p>
            <a:endParaRPr lang="es-ES" sz="2400" dirty="0" smtClean="0">
              <a:solidFill>
                <a:srgbClr val="003366"/>
              </a:solidFill>
              <a:latin typeface="Calibri" panose="020F0502020204030204" pitchFamily="34" charset="0"/>
            </a:endParaRPr>
          </a:p>
          <a:p>
            <a:endParaRPr lang="es-ES" sz="2400" dirty="0">
              <a:solidFill>
                <a:srgbClr val="003366"/>
              </a:solidFill>
              <a:latin typeface="Calibri" panose="020F0502020204030204" pitchFamily="34" charset="0"/>
            </a:endParaRPr>
          </a:p>
          <a:p>
            <a:endParaRPr lang="es-ES" sz="2400" dirty="0" smtClean="0">
              <a:solidFill>
                <a:srgbClr val="003366"/>
              </a:solidFill>
              <a:latin typeface="Calibri" panose="020F0502020204030204" pitchFamily="34" charset="0"/>
            </a:endParaRPr>
          </a:p>
          <a:p>
            <a:endParaRPr lang="es-ES" sz="2400" dirty="0">
              <a:solidFill>
                <a:srgbClr val="003366"/>
              </a:solidFill>
              <a:latin typeface="Calibri" panose="020F0502020204030204" pitchFamily="34" charset="0"/>
            </a:endParaRPr>
          </a:p>
          <a:p>
            <a:endParaRPr lang="es-ES" sz="2400" dirty="0" smtClean="0">
              <a:solidFill>
                <a:srgbClr val="003366"/>
              </a:solidFill>
              <a:latin typeface="Calibri" panose="020F0502020204030204" pitchFamily="34" charset="0"/>
            </a:endParaRPr>
          </a:p>
          <a:p>
            <a:endParaRPr lang="es-ES" sz="2400" dirty="0"/>
          </a:p>
        </p:txBody>
      </p:sp>
      <p:sp>
        <p:nvSpPr>
          <p:cNvPr id="3" name="CasellaDiTesto 2"/>
          <p:cNvSpPr txBox="1"/>
          <p:nvPr/>
        </p:nvSpPr>
        <p:spPr>
          <a:xfrm>
            <a:off x="369156" y="3156320"/>
            <a:ext cx="9145190" cy="2308324"/>
          </a:xfrm>
          <a:prstGeom prst="rect">
            <a:avLst/>
          </a:prstGeom>
          <a:noFill/>
        </p:spPr>
        <p:txBody>
          <a:bodyPr wrap="square" rtlCol="0">
            <a:spAutoFit/>
          </a:bodyPr>
          <a:lstStyle/>
          <a:p>
            <a:r>
              <a:rPr lang="es-ES" sz="2400" dirty="0" smtClean="0">
                <a:solidFill>
                  <a:srgbClr val="003366"/>
                </a:solidFill>
                <a:latin typeface="Calibri" panose="020F0502020204030204" pitchFamily="34" charset="0"/>
              </a:rPr>
              <a:t>Mercado sustitución del ascensores existentes: </a:t>
            </a:r>
          </a:p>
          <a:p>
            <a:r>
              <a:rPr lang="es-ES" sz="2400" dirty="0" smtClean="0">
                <a:solidFill>
                  <a:srgbClr val="003366"/>
                </a:solidFill>
                <a:latin typeface="Calibri" panose="020F0502020204030204" pitchFamily="34" charset="0"/>
              </a:rPr>
              <a:t>30/50 anos sustitución</a:t>
            </a:r>
          </a:p>
          <a:p>
            <a:endParaRPr lang="es-ES" sz="2400" dirty="0" smtClean="0">
              <a:solidFill>
                <a:srgbClr val="003366"/>
              </a:solidFill>
              <a:latin typeface="Calibri" panose="020F0502020204030204" pitchFamily="34" charset="0"/>
            </a:endParaRPr>
          </a:p>
          <a:p>
            <a:r>
              <a:rPr lang="es-ES" sz="2400" dirty="0" smtClean="0">
                <a:solidFill>
                  <a:srgbClr val="003366"/>
                </a:solidFill>
                <a:latin typeface="Calibri" panose="020F0502020204030204" pitchFamily="34" charset="0"/>
              </a:rPr>
              <a:t> 2% del parque de ascensores en Europa será sustituido anual</a:t>
            </a:r>
          </a:p>
          <a:p>
            <a:r>
              <a:rPr lang="es-ES" sz="2400" dirty="0" smtClean="0">
                <a:solidFill>
                  <a:srgbClr val="003366"/>
                </a:solidFill>
                <a:latin typeface="Calibri" panose="020F0502020204030204" pitchFamily="34" charset="0"/>
              </a:rPr>
              <a:t>  </a:t>
            </a:r>
          </a:p>
          <a:p>
            <a:r>
              <a:rPr lang="es-ES" sz="2400" dirty="0" smtClean="0">
                <a:solidFill>
                  <a:srgbClr val="003366"/>
                </a:solidFill>
                <a:latin typeface="Calibri" panose="020F0502020204030204" pitchFamily="34" charset="0"/>
              </a:rPr>
              <a:t>120.000 ascensores cada ano </a:t>
            </a:r>
            <a:endParaRPr lang="es-ES" sz="2400" dirty="0"/>
          </a:p>
        </p:txBody>
      </p:sp>
      <p:sp>
        <p:nvSpPr>
          <p:cNvPr id="9" name="Freccia in giù 8"/>
          <p:cNvSpPr/>
          <p:nvPr/>
        </p:nvSpPr>
        <p:spPr>
          <a:xfrm>
            <a:off x="1691680" y="3915925"/>
            <a:ext cx="432048" cy="396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Freccia in giù 13"/>
          <p:cNvSpPr/>
          <p:nvPr/>
        </p:nvSpPr>
        <p:spPr>
          <a:xfrm>
            <a:off x="1691680" y="4657824"/>
            <a:ext cx="432048" cy="396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017867"/>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s-ES" altLang="it-IT" sz="2600" b="1" dirty="0">
                <a:solidFill>
                  <a:srgbClr val="003366"/>
                </a:solidFill>
                <a:latin typeface="Calibri" panose="020F0502020204030204" pitchFamily="34" charset="0"/>
              </a:rPr>
              <a:t>Perfil del mercado de ascensores</a:t>
            </a:r>
            <a:endParaRPr lang="en-GB" altLang="it-IT" sz="2600" b="1" dirty="0">
              <a:solidFill>
                <a:srgbClr val="003366"/>
              </a:solidFill>
              <a:latin typeface="Calibri" panose="020F0502020204030204" pitchFamily="34" charset="0"/>
            </a:endParaRPr>
          </a:p>
        </p:txBody>
      </p:sp>
      <p:sp>
        <p:nvSpPr>
          <p:cNvPr id="7" name="CasellaDiTesto 6"/>
          <p:cNvSpPr txBox="1"/>
          <p:nvPr/>
        </p:nvSpPr>
        <p:spPr>
          <a:xfrm>
            <a:off x="89694" y="1417920"/>
            <a:ext cx="8964612" cy="5016758"/>
          </a:xfrm>
          <a:prstGeom prst="rect">
            <a:avLst/>
          </a:prstGeom>
          <a:noFill/>
        </p:spPr>
        <p:txBody>
          <a:bodyPr wrap="square" rtlCol="0">
            <a:spAutoFit/>
          </a:bodyPr>
          <a:lstStyle/>
          <a:p>
            <a:pPr algn="just"/>
            <a:r>
              <a:rPr lang="es-ES" dirty="0" smtClean="0">
                <a:solidFill>
                  <a:srgbClr val="003366"/>
                </a:solidFill>
                <a:latin typeface="Calibri" panose="020F0502020204030204" pitchFamily="34" charset="0"/>
              </a:rPr>
              <a:t>Mercado no residencial (empresas, industrias, hoteles, hospitales, escuelas, sistema de transporte...): 15% - 20% de la globalidad de los parques de ascensores, dependiendo del país.</a:t>
            </a:r>
          </a:p>
          <a:p>
            <a:pPr algn="just"/>
            <a:endParaRPr lang="es-ES" dirty="0" smtClean="0">
              <a:solidFill>
                <a:srgbClr val="003366"/>
              </a:solidFill>
              <a:latin typeface="Calibri" panose="020F0502020204030204" pitchFamily="34" charset="0"/>
            </a:endParaRPr>
          </a:p>
          <a:p>
            <a:r>
              <a:rPr lang="es-ES" dirty="0" smtClean="0">
                <a:solidFill>
                  <a:srgbClr val="003366"/>
                </a:solidFill>
                <a:latin typeface="Calibri" panose="020F0502020204030204" pitchFamily="34" charset="0"/>
              </a:rPr>
              <a:t>Mercado residencial:</a:t>
            </a:r>
          </a:p>
          <a:p>
            <a:pPr marL="457200" indent="-457200" algn="just">
              <a:buFont typeface="+mj-lt"/>
              <a:buAutoNum type="arabicPeriod"/>
            </a:pPr>
            <a:r>
              <a:rPr lang="es-ES" dirty="0" smtClean="0">
                <a:solidFill>
                  <a:srgbClr val="003366"/>
                </a:solidFill>
                <a:latin typeface="Calibri" panose="020F0502020204030204" pitchFamily="34" charset="0"/>
              </a:rPr>
              <a:t>Países Mediterráneos: la población se concentra principalmente en pequeños o medianos apartamentos, generalmente no altos. La mayoría consta de uno o más ascensores. </a:t>
            </a:r>
          </a:p>
          <a:p>
            <a:pPr marL="457200" indent="-457200" algn="just">
              <a:buFont typeface="+mj-lt"/>
              <a:buAutoNum type="arabicPeriod"/>
            </a:pPr>
            <a:r>
              <a:rPr lang="es-ES" dirty="0" smtClean="0">
                <a:solidFill>
                  <a:srgbClr val="003366"/>
                </a:solidFill>
                <a:latin typeface="Calibri" panose="020F0502020204030204" pitchFamily="34" charset="0"/>
              </a:rPr>
              <a:t>Países del Europa del Este: la población vive principalmente en grandes apartamentos estandarizados, generalmente altos, con uno o más ascensores.</a:t>
            </a:r>
          </a:p>
          <a:p>
            <a:pPr marL="457200" indent="-457200" algn="just">
              <a:buFont typeface="+mj-lt"/>
              <a:buAutoNum type="arabicPeriod"/>
            </a:pPr>
            <a:r>
              <a:rPr lang="es-ES" dirty="0" smtClean="0">
                <a:solidFill>
                  <a:srgbClr val="003366"/>
                </a:solidFill>
                <a:latin typeface="Calibri" panose="020F0502020204030204" pitchFamily="34" charset="0"/>
              </a:rPr>
              <a:t>Europa del Norte: la población vive principalmente en pequeñas casas, normalmente sin ascensor. Estos suelen ser instalados en algunos apartamentos sociales, y en algunos apartamentos no residenciales, normalmente de una altura relevante.</a:t>
            </a:r>
          </a:p>
          <a:p>
            <a:pPr marL="457200" indent="-457200" algn="just">
              <a:buFont typeface="+mj-lt"/>
              <a:buAutoNum type="arabicPeriod"/>
            </a:pPr>
            <a:r>
              <a:rPr lang="es-ES" dirty="0" smtClean="0">
                <a:solidFill>
                  <a:srgbClr val="003366"/>
                </a:solidFill>
                <a:latin typeface="Calibri" panose="020F0502020204030204" pitchFamily="34" charset="0"/>
              </a:rPr>
              <a:t>Europa Central: su patrón es una mezcla del patrón mediterráneo y del Norte</a:t>
            </a:r>
          </a:p>
          <a:p>
            <a:pPr marL="342900" indent="-342900">
              <a:buFont typeface="Arial" panose="020B0604020202020204" pitchFamily="34" charset="0"/>
              <a:buChar char="•"/>
            </a:pPr>
            <a:endParaRPr lang="es-ES" dirty="0">
              <a:solidFill>
                <a:srgbClr val="003366"/>
              </a:solidFill>
              <a:latin typeface="Calibri" panose="020F0502020204030204" pitchFamily="34" charset="0"/>
            </a:endParaRPr>
          </a:p>
        </p:txBody>
      </p:sp>
    </p:spTree>
    <p:extLst>
      <p:ext uri="{BB962C8B-B14F-4D97-AF65-F5344CB8AC3E}">
        <p14:creationId xmlns:p14="http://schemas.microsoft.com/office/powerpoint/2010/main" val="376110317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29298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2600" b="1" dirty="0" err="1">
                <a:solidFill>
                  <a:srgbClr val="003366"/>
                </a:solidFill>
                <a:latin typeface="Calibri" panose="020F0502020204030204" pitchFamily="34" charset="0"/>
              </a:rPr>
              <a:t>Población</a:t>
            </a:r>
            <a:r>
              <a:rPr lang="en-GB" altLang="it-IT" sz="2600" b="1" dirty="0">
                <a:solidFill>
                  <a:srgbClr val="003366"/>
                </a:solidFill>
                <a:latin typeface="Calibri" panose="020F0502020204030204" pitchFamily="34" charset="0"/>
              </a:rPr>
              <a:t> </a:t>
            </a:r>
            <a:r>
              <a:rPr lang="en-GB" altLang="it-IT" sz="2600" b="1" dirty="0" err="1">
                <a:solidFill>
                  <a:srgbClr val="003366"/>
                </a:solidFill>
                <a:latin typeface="Calibri" panose="020F0502020204030204" pitchFamily="34" charset="0"/>
              </a:rPr>
              <a:t>en</a:t>
            </a:r>
            <a:r>
              <a:rPr lang="en-GB" altLang="it-IT" sz="2600" b="1" dirty="0">
                <a:solidFill>
                  <a:srgbClr val="003366"/>
                </a:solidFill>
                <a:latin typeface="Calibri" panose="020F0502020204030204" pitchFamily="34" charset="0"/>
              </a:rPr>
              <a:t> </a:t>
            </a:r>
            <a:r>
              <a:rPr lang="en-GB" altLang="it-IT" sz="2600" b="1" dirty="0" err="1">
                <a:solidFill>
                  <a:srgbClr val="003366"/>
                </a:solidFill>
                <a:latin typeface="Calibri" panose="020F0502020204030204" pitchFamily="34" charset="0"/>
              </a:rPr>
              <a:t>centros</a:t>
            </a:r>
            <a:r>
              <a:rPr lang="en-GB" altLang="it-IT" sz="2600" b="1" dirty="0">
                <a:solidFill>
                  <a:srgbClr val="003366"/>
                </a:solidFill>
                <a:latin typeface="Calibri" panose="020F0502020204030204" pitchFamily="34" charset="0"/>
              </a:rPr>
              <a:t> </a:t>
            </a:r>
            <a:r>
              <a:rPr lang="en-GB" altLang="it-IT" sz="2600" b="1" dirty="0" err="1">
                <a:solidFill>
                  <a:srgbClr val="003366"/>
                </a:solidFill>
                <a:latin typeface="Calibri" panose="020F0502020204030204" pitchFamily="34" charset="0"/>
              </a:rPr>
              <a:t>urbanos</a:t>
            </a:r>
            <a:endParaRPr lang="en-GB" altLang="it-IT" sz="2600" b="1" dirty="0">
              <a:solidFill>
                <a:srgbClr val="003366"/>
              </a:solidFill>
              <a:latin typeface="Calibri" panose="020F0502020204030204" pitchFamily="34" charset="0"/>
            </a:endParaRPr>
          </a:p>
        </p:txBody>
      </p:sp>
      <p:sp>
        <p:nvSpPr>
          <p:cNvPr id="2" name="CasellaDiTesto 1"/>
          <p:cNvSpPr txBox="1"/>
          <p:nvPr/>
        </p:nvSpPr>
        <p:spPr>
          <a:xfrm>
            <a:off x="179388" y="1977637"/>
            <a:ext cx="8964611" cy="4093428"/>
          </a:xfrm>
          <a:prstGeom prst="rect">
            <a:avLst/>
          </a:prstGeom>
          <a:noFill/>
        </p:spPr>
        <p:txBody>
          <a:bodyPr wrap="square" rtlCol="0">
            <a:spAutoFit/>
          </a:bodyPr>
          <a:lstStyle/>
          <a:p>
            <a:r>
              <a:rPr lang="en-US" sz="2600" dirty="0" smtClean="0">
                <a:solidFill>
                  <a:srgbClr val="003366"/>
                </a:solidFill>
                <a:latin typeface="Calibri" panose="020F0502020204030204" pitchFamily="34" charset="0"/>
              </a:rPr>
              <a:t>740 </a:t>
            </a:r>
            <a:r>
              <a:rPr lang="en-US" sz="2600" dirty="0" err="1" smtClean="0">
                <a:solidFill>
                  <a:srgbClr val="003366"/>
                </a:solidFill>
                <a:latin typeface="Calibri" panose="020F0502020204030204" pitchFamily="34" charset="0"/>
              </a:rPr>
              <a:t>miliones</a:t>
            </a:r>
            <a:r>
              <a:rPr lang="en-US" sz="2600" dirty="0" smtClean="0">
                <a:solidFill>
                  <a:srgbClr val="003366"/>
                </a:solidFill>
                <a:latin typeface="Calibri" panose="020F0502020204030204" pitchFamily="34" charset="0"/>
              </a:rPr>
              <a:t> </a:t>
            </a:r>
            <a:r>
              <a:rPr lang="en-US" sz="2600" dirty="0">
                <a:solidFill>
                  <a:srgbClr val="003366"/>
                </a:solidFill>
                <a:latin typeface="Calibri" panose="020F0502020204030204" pitchFamily="34" charset="0"/>
              </a:rPr>
              <a:t>de </a:t>
            </a:r>
            <a:r>
              <a:rPr lang="en-US" sz="2600" dirty="0" smtClean="0">
                <a:solidFill>
                  <a:srgbClr val="003366"/>
                </a:solidFill>
                <a:latin typeface="Calibri" panose="020F0502020204030204" pitchFamily="34" charset="0"/>
              </a:rPr>
              <a:t>habitants </a:t>
            </a:r>
            <a:r>
              <a:rPr lang="en-US" sz="2600" dirty="0" err="1" smtClean="0">
                <a:solidFill>
                  <a:srgbClr val="003366"/>
                </a:solidFill>
                <a:latin typeface="Calibri" panose="020F0502020204030204" pitchFamily="34" charset="0"/>
              </a:rPr>
              <a:t>en</a:t>
            </a:r>
            <a:r>
              <a:rPr lang="en-US" sz="2600" dirty="0" smtClean="0">
                <a:solidFill>
                  <a:srgbClr val="003366"/>
                </a:solidFill>
                <a:latin typeface="Calibri" panose="020F0502020204030204" pitchFamily="34" charset="0"/>
              </a:rPr>
              <a:t> Europa</a:t>
            </a:r>
            <a:endParaRPr lang="en-US" sz="2600" dirty="0">
              <a:solidFill>
                <a:srgbClr val="003366"/>
              </a:solidFill>
              <a:latin typeface="Calibri" panose="020F0502020204030204" pitchFamily="34" charset="0"/>
            </a:endParaRPr>
          </a:p>
          <a:p>
            <a:endParaRPr lang="en-US" sz="2600" dirty="0" smtClean="0">
              <a:solidFill>
                <a:srgbClr val="003366"/>
              </a:solidFill>
              <a:latin typeface="Calibri" panose="020F0502020204030204" pitchFamily="34" charset="0"/>
            </a:endParaRPr>
          </a:p>
          <a:p>
            <a:r>
              <a:rPr lang="en-US" sz="2600" dirty="0" err="1">
                <a:solidFill>
                  <a:srgbClr val="003366"/>
                </a:solidFill>
                <a:latin typeface="Calibri" panose="020F0502020204030204" pitchFamily="34" charset="0"/>
              </a:rPr>
              <a:t>E</a:t>
            </a:r>
            <a:r>
              <a:rPr lang="en-US" sz="2600" dirty="0" err="1" smtClean="0">
                <a:solidFill>
                  <a:srgbClr val="003366"/>
                </a:solidFill>
                <a:latin typeface="Calibri" panose="020F0502020204030204" pitchFamily="34" charset="0"/>
              </a:rPr>
              <a:t>n</a:t>
            </a:r>
            <a:r>
              <a:rPr lang="en-US" sz="2600" dirty="0" smtClean="0">
                <a:solidFill>
                  <a:srgbClr val="003366"/>
                </a:solidFill>
                <a:latin typeface="Calibri" panose="020F0502020204030204" pitchFamily="34" charset="0"/>
              </a:rPr>
              <a:t> </a:t>
            </a:r>
            <a:r>
              <a:rPr lang="en-US" sz="2600" dirty="0" smtClean="0">
                <a:solidFill>
                  <a:srgbClr val="003366"/>
                </a:solidFill>
                <a:latin typeface="Calibri" panose="020F0502020204030204" pitchFamily="34" charset="0"/>
              </a:rPr>
              <a:t>2050 </a:t>
            </a:r>
            <a:r>
              <a:rPr lang="es-ES" sz="2600" dirty="0" smtClean="0">
                <a:solidFill>
                  <a:srgbClr val="003366"/>
                </a:solidFill>
                <a:latin typeface="Calibri" panose="020F0502020204030204" pitchFamily="34" charset="0"/>
              </a:rPr>
              <a:t>la población de la Unión Europea llegará a ser de 655 millones</a:t>
            </a:r>
            <a:r>
              <a:rPr lang="en-US" sz="2600" dirty="0" smtClean="0">
                <a:solidFill>
                  <a:srgbClr val="003366"/>
                </a:solidFill>
                <a:latin typeface="Calibri" panose="020F0502020204030204" pitchFamily="34" charset="0"/>
              </a:rPr>
              <a:t>, </a:t>
            </a:r>
            <a:r>
              <a:rPr lang="en-US" sz="2600" dirty="0" err="1" smtClean="0">
                <a:solidFill>
                  <a:srgbClr val="003366"/>
                </a:solidFill>
                <a:latin typeface="Calibri" panose="020F0502020204030204" pitchFamily="34" charset="0"/>
              </a:rPr>
              <a:t>pero</a:t>
            </a:r>
            <a:r>
              <a:rPr lang="es-ES" sz="2600" dirty="0" smtClean="0">
                <a:solidFill>
                  <a:srgbClr val="003366"/>
                </a:solidFill>
                <a:latin typeface="Calibri" panose="020F0502020204030204" pitchFamily="34" charset="0"/>
              </a:rPr>
              <a:t> </a:t>
            </a:r>
            <a:r>
              <a:rPr lang="es-ES" sz="2600" dirty="0">
                <a:solidFill>
                  <a:srgbClr val="003366"/>
                </a:solidFill>
                <a:latin typeface="Calibri" panose="020F0502020204030204" pitchFamily="34" charset="0"/>
              </a:rPr>
              <a:t>la inmigración podría hacer que la población europea aumentara hasta los 800 millones (+8%)</a:t>
            </a:r>
          </a:p>
          <a:p>
            <a:endParaRPr lang="en-US" sz="2600" dirty="0">
              <a:solidFill>
                <a:srgbClr val="003366"/>
              </a:solidFill>
              <a:latin typeface="Calibri" panose="020F0502020204030204" pitchFamily="34" charset="0"/>
            </a:endParaRPr>
          </a:p>
          <a:p>
            <a:r>
              <a:rPr lang="en-US" sz="2600" dirty="0" err="1">
                <a:solidFill>
                  <a:srgbClr val="003366"/>
                </a:solidFill>
                <a:latin typeface="Calibri" panose="020F0502020204030204" pitchFamily="34" charset="0"/>
              </a:rPr>
              <a:t>Población</a:t>
            </a:r>
            <a:r>
              <a:rPr lang="en-US" sz="2600" dirty="0">
                <a:solidFill>
                  <a:srgbClr val="003366"/>
                </a:solidFill>
                <a:latin typeface="Calibri" panose="020F0502020204030204" pitchFamily="34" charset="0"/>
              </a:rPr>
              <a:t> </a:t>
            </a:r>
            <a:r>
              <a:rPr lang="en-US" sz="2600" dirty="0" err="1">
                <a:solidFill>
                  <a:srgbClr val="003366"/>
                </a:solidFill>
                <a:latin typeface="Calibri" panose="020F0502020204030204" pitchFamily="34" charset="0"/>
              </a:rPr>
              <a:t>urbana</a:t>
            </a:r>
            <a:r>
              <a:rPr lang="en-US" sz="2600" dirty="0">
                <a:solidFill>
                  <a:srgbClr val="003366"/>
                </a:solidFill>
                <a:latin typeface="Calibri" panose="020F0502020204030204" pitchFamily="34" charset="0"/>
              </a:rPr>
              <a:t>: </a:t>
            </a:r>
            <a:r>
              <a:rPr lang="en-US" sz="2600" dirty="0" smtClean="0">
                <a:solidFill>
                  <a:srgbClr val="003366"/>
                </a:solidFill>
                <a:latin typeface="Calibri" panose="020F0502020204030204" pitchFamily="34" charset="0"/>
              </a:rPr>
              <a:t>74</a:t>
            </a:r>
            <a:r>
              <a:rPr lang="en-US" sz="2600" dirty="0">
                <a:solidFill>
                  <a:srgbClr val="003366"/>
                </a:solidFill>
                <a:latin typeface="Calibri" panose="020F0502020204030204" pitchFamily="34" charset="0"/>
              </a:rPr>
              <a:t>% </a:t>
            </a:r>
            <a:r>
              <a:rPr lang="en-US" sz="2600" dirty="0" smtClean="0">
                <a:solidFill>
                  <a:srgbClr val="003366"/>
                </a:solidFill>
                <a:latin typeface="Calibri" panose="020F0502020204030204" pitchFamily="34" charset="0"/>
              </a:rPr>
              <a:t>de </a:t>
            </a:r>
            <a:r>
              <a:rPr lang="en-US" sz="2600" dirty="0">
                <a:solidFill>
                  <a:srgbClr val="003366"/>
                </a:solidFill>
                <a:latin typeface="Calibri" panose="020F0502020204030204" pitchFamily="34" charset="0"/>
              </a:rPr>
              <a:t>la </a:t>
            </a:r>
            <a:r>
              <a:rPr lang="en-US" sz="2600" dirty="0" err="1">
                <a:solidFill>
                  <a:srgbClr val="003366"/>
                </a:solidFill>
                <a:latin typeface="Calibri" panose="020F0502020204030204" pitchFamily="34" charset="0"/>
              </a:rPr>
              <a:t>población</a:t>
            </a:r>
            <a:r>
              <a:rPr lang="en-US" sz="2600" dirty="0">
                <a:solidFill>
                  <a:srgbClr val="003366"/>
                </a:solidFill>
                <a:latin typeface="Calibri" panose="020F0502020204030204" pitchFamily="34" charset="0"/>
              </a:rPr>
              <a:t> </a:t>
            </a:r>
            <a:r>
              <a:rPr lang="en-US" sz="2600" dirty="0" smtClean="0">
                <a:solidFill>
                  <a:srgbClr val="003366"/>
                </a:solidFill>
                <a:latin typeface="Calibri" panose="020F0502020204030204" pitchFamily="34" charset="0"/>
              </a:rPr>
              <a:t>total = 540 </a:t>
            </a:r>
            <a:r>
              <a:rPr lang="en-US" sz="2600" dirty="0" err="1" smtClean="0">
                <a:solidFill>
                  <a:srgbClr val="003366"/>
                </a:solidFill>
                <a:latin typeface="Calibri" panose="020F0502020204030204" pitchFamily="34" charset="0"/>
              </a:rPr>
              <a:t>miliones</a:t>
            </a:r>
            <a:endParaRPr lang="en-US" sz="2600" dirty="0" smtClean="0">
              <a:solidFill>
                <a:srgbClr val="003366"/>
              </a:solidFill>
              <a:latin typeface="Calibri" panose="020F0502020204030204" pitchFamily="34" charset="0"/>
            </a:endParaRPr>
          </a:p>
          <a:p>
            <a:endParaRPr lang="en-US" sz="2600" dirty="0">
              <a:solidFill>
                <a:srgbClr val="003366"/>
              </a:solidFill>
              <a:latin typeface="Calibri" panose="020F0502020204030204" pitchFamily="34" charset="0"/>
            </a:endParaRPr>
          </a:p>
          <a:p>
            <a:r>
              <a:rPr lang="en-US" sz="2600" dirty="0" err="1" smtClean="0">
                <a:solidFill>
                  <a:srgbClr val="003366"/>
                </a:solidFill>
                <a:latin typeface="Calibri" panose="020F0502020204030204" pitchFamily="34" charset="0"/>
              </a:rPr>
              <a:t>En</a:t>
            </a:r>
            <a:r>
              <a:rPr lang="en-US" sz="2600" dirty="0" smtClean="0">
                <a:solidFill>
                  <a:srgbClr val="003366"/>
                </a:solidFill>
                <a:latin typeface="Calibri" panose="020F0502020204030204" pitchFamily="34" charset="0"/>
              </a:rPr>
              <a:t> 2050: </a:t>
            </a:r>
            <a:r>
              <a:rPr lang="en-US" sz="2600" dirty="0" err="1">
                <a:solidFill>
                  <a:srgbClr val="003366"/>
                </a:solidFill>
                <a:latin typeface="Calibri" panose="020F0502020204030204" pitchFamily="34" charset="0"/>
              </a:rPr>
              <a:t>Población</a:t>
            </a:r>
            <a:r>
              <a:rPr lang="en-US" sz="2600" dirty="0">
                <a:solidFill>
                  <a:srgbClr val="003366"/>
                </a:solidFill>
                <a:latin typeface="Calibri" panose="020F0502020204030204" pitchFamily="34" charset="0"/>
              </a:rPr>
              <a:t> </a:t>
            </a:r>
            <a:r>
              <a:rPr lang="en-US" sz="2600" dirty="0" err="1">
                <a:solidFill>
                  <a:srgbClr val="003366"/>
                </a:solidFill>
                <a:latin typeface="Calibri" panose="020F0502020204030204" pitchFamily="34" charset="0"/>
              </a:rPr>
              <a:t>urbana</a:t>
            </a:r>
            <a:r>
              <a:rPr lang="en-US" sz="2600" dirty="0">
                <a:solidFill>
                  <a:srgbClr val="003366"/>
                </a:solidFill>
                <a:latin typeface="Calibri" panose="020F0502020204030204" pitchFamily="34" charset="0"/>
              </a:rPr>
              <a:t> 632 </a:t>
            </a:r>
            <a:r>
              <a:rPr lang="en-US" sz="2600" dirty="0" err="1" smtClean="0">
                <a:solidFill>
                  <a:srgbClr val="003366"/>
                </a:solidFill>
                <a:latin typeface="Calibri" panose="020F0502020204030204" pitchFamily="34" charset="0"/>
              </a:rPr>
              <a:t>miliones</a:t>
            </a:r>
            <a:r>
              <a:rPr lang="en-US" sz="2600" dirty="0" smtClean="0">
                <a:solidFill>
                  <a:srgbClr val="003366"/>
                </a:solidFill>
                <a:latin typeface="Calibri" panose="020F0502020204030204" pitchFamily="34" charset="0"/>
              </a:rPr>
              <a:t> (+15%) </a:t>
            </a:r>
          </a:p>
          <a:p>
            <a:r>
              <a:rPr lang="en-US" sz="2600" dirty="0" smtClean="0">
                <a:solidFill>
                  <a:srgbClr val="003366"/>
                </a:solidFill>
                <a:latin typeface="Calibri" panose="020F0502020204030204" pitchFamily="34" charset="0"/>
              </a:rPr>
              <a:t>= 79% </a:t>
            </a:r>
            <a:r>
              <a:rPr lang="en-US" sz="2600" dirty="0">
                <a:solidFill>
                  <a:srgbClr val="003366"/>
                </a:solidFill>
                <a:latin typeface="Calibri" panose="020F0502020204030204" pitchFamily="34" charset="0"/>
              </a:rPr>
              <a:t>de la </a:t>
            </a:r>
            <a:r>
              <a:rPr lang="en-US" sz="2600" dirty="0" err="1">
                <a:solidFill>
                  <a:srgbClr val="003366"/>
                </a:solidFill>
                <a:latin typeface="Calibri" panose="020F0502020204030204" pitchFamily="34" charset="0"/>
              </a:rPr>
              <a:t>población</a:t>
            </a:r>
            <a:r>
              <a:rPr lang="en-US" sz="2600" dirty="0">
                <a:solidFill>
                  <a:srgbClr val="003366"/>
                </a:solidFill>
                <a:latin typeface="Calibri" panose="020F0502020204030204" pitchFamily="34" charset="0"/>
              </a:rPr>
              <a:t> total </a:t>
            </a:r>
            <a:endParaRPr lang="en-US" dirty="0">
              <a:solidFill>
                <a:srgbClr val="003366"/>
              </a:solidFill>
              <a:latin typeface="Calibri" panose="020F0502020204030204" pitchFamily="34" charset="0"/>
            </a:endParaRPr>
          </a:p>
        </p:txBody>
      </p:sp>
      <p:sp>
        <p:nvSpPr>
          <p:cNvPr id="3" name="Freccia in giù 2"/>
          <p:cNvSpPr/>
          <p:nvPr/>
        </p:nvSpPr>
        <p:spPr>
          <a:xfrm>
            <a:off x="2699792" y="2492896"/>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p:cNvSpPr/>
          <p:nvPr/>
        </p:nvSpPr>
        <p:spPr>
          <a:xfrm>
            <a:off x="2699792" y="4101960"/>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8738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1908720" y="379895"/>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395288" y="1167945"/>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s-ES" altLang="it-IT" sz="2600" b="1" dirty="0" smtClean="0">
                <a:solidFill>
                  <a:srgbClr val="003366"/>
                </a:solidFill>
                <a:latin typeface="Calibri" panose="020F0502020204030204" pitchFamily="34" charset="0"/>
              </a:rPr>
              <a:t>Ciudades</a:t>
            </a:r>
            <a:endParaRPr lang="es-ES" altLang="it-IT" sz="2600" b="1" dirty="0">
              <a:solidFill>
                <a:srgbClr val="003366"/>
              </a:solidFill>
              <a:latin typeface="Calibri" panose="020F0502020204030204" pitchFamily="34" charset="0"/>
            </a:endParaRPr>
          </a:p>
        </p:txBody>
      </p:sp>
      <p:sp>
        <p:nvSpPr>
          <p:cNvPr id="7" name="CasellaDiTesto 6"/>
          <p:cNvSpPr txBox="1"/>
          <p:nvPr/>
        </p:nvSpPr>
        <p:spPr>
          <a:xfrm>
            <a:off x="5859676" y="5020264"/>
            <a:ext cx="3067761" cy="1015663"/>
          </a:xfrm>
          <a:prstGeom prst="rect">
            <a:avLst/>
          </a:prstGeom>
          <a:noFill/>
        </p:spPr>
        <p:txBody>
          <a:bodyPr wrap="square" rtlCol="0">
            <a:spAutoFit/>
          </a:bodyPr>
          <a:lstStyle/>
          <a:p>
            <a:r>
              <a:rPr lang="es-ES" dirty="0" smtClean="0">
                <a:solidFill>
                  <a:srgbClr val="003366"/>
                </a:solidFill>
                <a:latin typeface="Calibri" panose="020F0502020204030204" pitchFamily="34" charset="0"/>
              </a:rPr>
              <a:t>Superficie urbana +10%</a:t>
            </a:r>
          </a:p>
          <a:p>
            <a:r>
              <a:rPr lang="es-ES" dirty="0" smtClean="0">
                <a:solidFill>
                  <a:srgbClr val="003366"/>
                </a:solidFill>
                <a:latin typeface="Calibri" panose="020F0502020204030204" pitchFamily="34" charset="0"/>
              </a:rPr>
              <a:t>Población urbana+15%</a:t>
            </a:r>
          </a:p>
          <a:p>
            <a:r>
              <a:rPr lang="es-ES" dirty="0" smtClean="0">
                <a:solidFill>
                  <a:srgbClr val="003366"/>
                </a:solidFill>
                <a:latin typeface="Calibri" panose="020F0502020204030204" pitchFamily="34" charset="0"/>
              </a:rPr>
              <a:t>Densidad +5%</a:t>
            </a:r>
            <a:endParaRPr lang="es-ES" dirty="0">
              <a:solidFill>
                <a:srgbClr val="003366"/>
              </a:solidFill>
              <a:latin typeface="Calibri" panose="020F0502020204030204" pitchFamily="34" charset="0"/>
            </a:endParaRPr>
          </a:p>
        </p:txBody>
      </p:sp>
      <p:sp>
        <p:nvSpPr>
          <p:cNvPr id="2" name="CasellaDiTesto 1"/>
          <p:cNvSpPr txBox="1"/>
          <p:nvPr/>
        </p:nvSpPr>
        <p:spPr>
          <a:xfrm>
            <a:off x="129616" y="1659112"/>
            <a:ext cx="9145190" cy="5016758"/>
          </a:xfrm>
          <a:prstGeom prst="rect">
            <a:avLst/>
          </a:prstGeom>
          <a:noFill/>
        </p:spPr>
        <p:txBody>
          <a:bodyPr wrap="square" rtlCol="0">
            <a:spAutoFit/>
          </a:bodyPr>
          <a:lstStyle/>
          <a:p>
            <a:r>
              <a:rPr lang="es-ES" u="sng" dirty="0" smtClean="0">
                <a:solidFill>
                  <a:srgbClr val="003366"/>
                </a:solidFill>
                <a:latin typeface="Calibri" panose="020F0502020204030204" pitchFamily="34" charset="0"/>
              </a:rPr>
              <a:t>Población</a:t>
            </a:r>
          </a:p>
          <a:p>
            <a:pPr marL="342900" indent="-342900">
              <a:buFont typeface="Arial" panose="020B0604020202020204" pitchFamily="34" charset="0"/>
              <a:buChar char="•"/>
            </a:pPr>
            <a:r>
              <a:rPr lang="es-ES" dirty="0" smtClean="0">
                <a:solidFill>
                  <a:srgbClr val="003366"/>
                </a:solidFill>
                <a:latin typeface="Calibri" panose="020F0502020204030204" pitchFamily="34" charset="0"/>
              </a:rPr>
              <a:t>500 ciudades en el mundo tienen más de 1 millón de habitantes</a:t>
            </a:r>
          </a:p>
          <a:p>
            <a:pPr marL="342900" indent="-342900">
              <a:buFont typeface="Arial" panose="020B0604020202020204" pitchFamily="34" charset="0"/>
              <a:buChar char="•"/>
            </a:pPr>
            <a:r>
              <a:rPr lang="es-ES" dirty="0" smtClean="0">
                <a:solidFill>
                  <a:srgbClr val="003366"/>
                </a:solidFill>
                <a:latin typeface="Calibri" panose="020F0502020204030204" pitchFamily="34" charset="0"/>
              </a:rPr>
              <a:t>Más de 40 se encuentran en </a:t>
            </a:r>
            <a:r>
              <a:rPr lang="es-ES" dirty="0" smtClean="0">
                <a:solidFill>
                  <a:srgbClr val="003366"/>
                </a:solidFill>
                <a:latin typeface="Calibri" panose="020F0502020204030204" pitchFamily="34" charset="0"/>
              </a:rPr>
              <a:t>Europa</a:t>
            </a:r>
            <a:endParaRPr lang="es-ES" dirty="0" smtClean="0">
              <a:solidFill>
                <a:srgbClr val="003366"/>
              </a:solidFill>
              <a:latin typeface="Calibri" panose="020F0502020204030204" pitchFamily="34" charset="0"/>
            </a:endParaRPr>
          </a:p>
          <a:p>
            <a:pPr marL="342900" indent="-342900">
              <a:buFont typeface="Arial" panose="020B0604020202020204" pitchFamily="34" charset="0"/>
              <a:buChar char="•"/>
            </a:pPr>
            <a:r>
              <a:rPr lang="es-ES" dirty="0" smtClean="0">
                <a:solidFill>
                  <a:srgbClr val="003366"/>
                </a:solidFill>
                <a:latin typeface="Calibri" panose="020F0502020204030204" pitchFamily="34" charset="0"/>
              </a:rPr>
              <a:t>144 ciudades europeas tienen más de 500.000 habitantes (en total hay unas 1.000 ciudades como estas en el mundo</a:t>
            </a:r>
            <a:r>
              <a:rPr lang="es-ES" dirty="0" smtClean="0">
                <a:solidFill>
                  <a:srgbClr val="003366"/>
                </a:solidFill>
                <a:latin typeface="Calibri" panose="020F0502020204030204" pitchFamily="34" charset="0"/>
              </a:rPr>
              <a:t>). </a:t>
            </a:r>
            <a:r>
              <a:rPr lang="es-ES" dirty="0" smtClean="0">
                <a:solidFill>
                  <a:srgbClr val="003366"/>
                </a:solidFill>
                <a:latin typeface="Calibri" panose="020F0502020204030204" pitchFamily="34" charset="0"/>
              </a:rPr>
              <a:t>Moscú sobrepasa los 10 millones de habitantes</a:t>
            </a:r>
          </a:p>
          <a:p>
            <a:pPr marL="342900" indent="-342900">
              <a:buFont typeface="Arial" panose="020B0604020202020204" pitchFamily="34" charset="0"/>
              <a:buChar char="•"/>
            </a:pPr>
            <a:endParaRPr lang="es-ES" dirty="0" smtClean="0">
              <a:solidFill>
                <a:srgbClr val="003366"/>
              </a:solidFill>
              <a:latin typeface="Calibri" panose="020F0502020204030204" pitchFamily="34" charset="0"/>
            </a:endParaRPr>
          </a:p>
          <a:p>
            <a:r>
              <a:rPr lang="es-ES" u="sng" dirty="0" smtClean="0">
                <a:solidFill>
                  <a:srgbClr val="003366"/>
                </a:solidFill>
                <a:latin typeface="Calibri" panose="020F0502020204030204" pitchFamily="34" charset="0"/>
              </a:rPr>
              <a:t>Densidad</a:t>
            </a:r>
          </a:p>
          <a:p>
            <a:pPr marL="342900" indent="-342900">
              <a:buFont typeface="Arial" panose="020B0604020202020204" pitchFamily="34" charset="0"/>
              <a:buChar char="•"/>
            </a:pPr>
            <a:r>
              <a:rPr lang="es-ES" dirty="0" smtClean="0">
                <a:solidFill>
                  <a:srgbClr val="003366"/>
                </a:solidFill>
                <a:latin typeface="Calibri" panose="020F0502020204030204" pitchFamily="34" charset="0"/>
              </a:rPr>
              <a:t>Europa</a:t>
            </a:r>
            <a:r>
              <a:rPr lang="es-ES" dirty="0" smtClean="0">
                <a:solidFill>
                  <a:srgbClr val="003366"/>
                </a:solidFill>
                <a:latin typeface="Calibri" panose="020F0502020204030204" pitchFamily="34" charset="0"/>
              </a:rPr>
              <a:t>: </a:t>
            </a:r>
            <a:r>
              <a:rPr lang="es-ES" dirty="0" smtClean="0">
                <a:solidFill>
                  <a:srgbClr val="003366"/>
                </a:solidFill>
                <a:latin typeface="Calibri" panose="020F0502020204030204" pitchFamily="34" charset="0"/>
              </a:rPr>
              <a:t>3.200 habitantes por km²</a:t>
            </a:r>
          </a:p>
          <a:p>
            <a:pPr marL="342900" indent="-342900">
              <a:buFont typeface="Arial" panose="020B0604020202020204" pitchFamily="34" charset="0"/>
              <a:buChar char="•"/>
            </a:pPr>
            <a:r>
              <a:rPr lang="es-ES" dirty="0" smtClean="0">
                <a:solidFill>
                  <a:srgbClr val="003366"/>
                </a:solidFill>
                <a:latin typeface="Calibri" panose="020F0502020204030204" pitchFamily="34" charset="0"/>
              </a:rPr>
              <a:t>Asia/</a:t>
            </a:r>
            <a:r>
              <a:rPr lang="es-ES" dirty="0" err="1" smtClean="0">
                <a:solidFill>
                  <a:srgbClr val="003366"/>
                </a:solidFill>
                <a:latin typeface="Calibri" panose="020F0502020204030204" pitchFamily="34" charset="0"/>
              </a:rPr>
              <a:t>Africa</a:t>
            </a:r>
            <a:r>
              <a:rPr lang="es-ES" dirty="0" smtClean="0">
                <a:solidFill>
                  <a:srgbClr val="003366"/>
                </a:solidFill>
                <a:latin typeface="Calibri" panose="020F0502020204030204" pitchFamily="34" charset="0"/>
              </a:rPr>
              <a:t>: 7.200/7.300 habitantes por km²</a:t>
            </a:r>
          </a:p>
          <a:p>
            <a:pPr marL="342900" indent="-342900">
              <a:buFont typeface="Arial" panose="020B0604020202020204" pitchFamily="34" charset="0"/>
              <a:buChar char="•"/>
            </a:pPr>
            <a:r>
              <a:rPr lang="es-ES" dirty="0" smtClean="0">
                <a:solidFill>
                  <a:srgbClr val="003366"/>
                </a:solidFill>
                <a:latin typeface="Calibri" panose="020F0502020204030204" pitchFamily="34" charset="0"/>
              </a:rPr>
              <a:t>América del Norte: 1.600 habitantes por km²</a:t>
            </a:r>
          </a:p>
          <a:p>
            <a:pPr marL="342900" indent="-342900">
              <a:buFont typeface="Arial" panose="020B0604020202020204" pitchFamily="34" charset="0"/>
              <a:buChar char="•"/>
            </a:pPr>
            <a:endParaRPr lang="es-ES" dirty="0" smtClean="0">
              <a:solidFill>
                <a:srgbClr val="003366"/>
              </a:solidFill>
              <a:latin typeface="Calibri" panose="020F0502020204030204" pitchFamily="34" charset="0"/>
            </a:endParaRPr>
          </a:p>
          <a:p>
            <a:r>
              <a:rPr lang="es-ES" dirty="0" smtClean="0">
                <a:solidFill>
                  <a:srgbClr val="003366"/>
                </a:solidFill>
                <a:latin typeface="Calibri" panose="020F0502020204030204" pitchFamily="34" charset="0"/>
              </a:rPr>
              <a:t>Mayor densidad urbana en EU</a:t>
            </a:r>
          </a:p>
          <a:p>
            <a:pPr marL="342900" indent="-342900">
              <a:buFont typeface="Arial" panose="020B0604020202020204" pitchFamily="34" charset="0"/>
              <a:buChar char="•"/>
            </a:pPr>
            <a:r>
              <a:rPr lang="es-ES" dirty="0" smtClean="0">
                <a:solidFill>
                  <a:srgbClr val="003366"/>
                </a:solidFill>
                <a:latin typeface="Calibri" panose="020F0502020204030204" pitchFamily="34" charset="0"/>
              </a:rPr>
              <a:t>Romania/Bulgaria: 6.000</a:t>
            </a:r>
          </a:p>
          <a:p>
            <a:pPr marL="342900" indent="-342900">
              <a:buFont typeface="Arial" panose="020B0604020202020204" pitchFamily="34" charset="0"/>
              <a:buChar char="•"/>
            </a:pPr>
            <a:r>
              <a:rPr lang="es-ES" dirty="0" smtClean="0">
                <a:solidFill>
                  <a:srgbClr val="003366"/>
                </a:solidFill>
                <a:latin typeface="Calibri" panose="020F0502020204030204" pitchFamily="34" charset="0"/>
              </a:rPr>
              <a:t>Finlandia/Luxemburgo: 1.600</a:t>
            </a:r>
          </a:p>
          <a:p>
            <a:pPr marL="342900" indent="-342900">
              <a:buFont typeface="Arial" panose="020B0604020202020204" pitchFamily="34" charset="0"/>
              <a:buChar char="•"/>
            </a:pPr>
            <a:endParaRPr lang="es-ES" dirty="0" smtClean="0">
              <a:solidFill>
                <a:srgbClr val="003366"/>
              </a:solidFill>
              <a:latin typeface="Calibri" panose="020F0502020204030204" pitchFamily="34" charset="0"/>
            </a:endParaRPr>
          </a:p>
          <a:p>
            <a:endParaRPr lang="es-ES" dirty="0"/>
          </a:p>
        </p:txBody>
      </p:sp>
      <p:sp>
        <p:nvSpPr>
          <p:cNvPr id="4" name="CasellaDiTesto 3"/>
          <p:cNvSpPr txBox="1"/>
          <p:nvPr/>
        </p:nvSpPr>
        <p:spPr>
          <a:xfrm>
            <a:off x="5436095" y="3625963"/>
            <a:ext cx="3914922" cy="1323439"/>
          </a:xfrm>
          <a:prstGeom prst="rect">
            <a:avLst/>
          </a:prstGeom>
          <a:noFill/>
        </p:spPr>
        <p:txBody>
          <a:bodyPr wrap="square" rtlCol="0">
            <a:spAutoFit/>
          </a:bodyPr>
          <a:lstStyle/>
          <a:p>
            <a:r>
              <a:rPr lang="es-ES" dirty="0" smtClean="0">
                <a:solidFill>
                  <a:srgbClr val="003366"/>
                </a:solidFill>
                <a:latin typeface="Calibri" panose="020F0502020204030204" pitchFamily="34" charset="0"/>
              </a:rPr>
              <a:t>Dhaka: 43.400 habitantes por km²</a:t>
            </a:r>
          </a:p>
          <a:p>
            <a:r>
              <a:rPr lang="es-ES" dirty="0" smtClean="0">
                <a:solidFill>
                  <a:srgbClr val="003366"/>
                </a:solidFill>
                <a:latin typeface="Calibri" panose="020F0502020204030204" pitchFamily="34" charset="0"/>
              </a:rPr>
              <a:t>Milán: 7.360 habitantes por km²</a:t>
            </a:r>
          </a:p>
          <a:p>
            <a:r>
              <a:rPr lang="es-ES" dirty="0" smtClean="0">
                <a:solidFill>
                  <a:srgbClr val="003366"/>
                </a:solidFill>
                <a:latin typeface="Calibri" panose="020F0502020204030204" pitchFamily="34" charset="0"/>
              </a:rPr>
              <a:t>Ninguna ciudad europea tiene más de 10.000 habitantes por km2</a:t>
            </a:r>
            <a:r>
              <a:rPr lang="es-ES" dirty="0" smtClean="0"/>
              <a:t> </a:t>
            </a:r>
            <a:endParaRPr lang="es-ES" dirty="0"/>
          </a:p>
        </p:txBody>
      </p:sp>
      <p:cxnSp>
        <p:nvCxnSpPr>
          <p:cNvPr id="9" name="Connettore 2 8"/>
          <p:cNvCxnSpPr/>
          <p:nvPr/>
        </p:nvCxnSpPr>
        <p:spPr>
          <a:xfrm flipV="1">
            <a:off x="5508104" y="5301208"/>
            <a:ext cx="351572" cy="2083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779912" y="5357369"/>
            <a:ext cx="2880320" cy="720080"/>
          </a:xfrm>
          <a:prstGeom prst="rect">
            <a:avLst/>
          </a:prstGeom>
          <a:noFill/>
        </p:spPr>
        <p:txBody>
          <a:bodyPr wrap="square" rtlCol="0">
            <a:spAutoFit/>
          </a:bodyPr>
          <a:lstStyle/>
          <a:p>
            <a:r>
              <a:rPr lang="it-IT" dirty="0">
                <a:solidFill>
                  <a:srgbClr val="003366"/>
                </a:solidFill>
                <a:latin typeface="Calibri" panose="020F0502020204030204" pitchFamily="34" charset="0"/>
              </a:rPr>
              <a:t>2050 </a:t>
            </a:r>
            <a:r>
              <a:rPr lang="it-IT" dirty="0" smtClean="0">
                <a:solidFill>
                  <a:srgbClr val="003366"/>
                </a:solidFill>
                <a:latin typeface="Calibri" panose="020F0502020204030204" pitchFamily="34" charset="0"/>
              </a:rPr>
              <a:t>en Europa</a:t>
            </a:r>
            <a:endParaRPr lang="it-IT" dirty="0">
              <a:solidFill>
                <a:srgbClr val="003366"/>
              </a:solidFill>
              <a:latin typeface="Calibri" panose="020F0502020204030204" pitchFamily="34" charset="0"/>
            </a:endParaRPr>
          </a:p>
          <a:p>
            <a:endParaRPr lang="it-IT" dirty="0"/>
          </a:p>
        </p:txBody>
      </p:sp>
      <p:cxnSp>
        <p:nvCxnSpPr>
          <p:cNvPr id="21" name="Connettore 2 20"/>
          <p:cNvCxnSpPr/>
          <p:nvPr/>
        </p:nvCxnSpPr>
        <p:spPr>
          <a:xfrm>
            <a:off x="5508104" y="5682762"/>
            <a:ext cx="351572" cy="1993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flipV="1">
            <a:off x="5523582" y="5576386"/>
            <a:ext cx="432048" cy="176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52389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29298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s-ES" altLang="it-IT" sz="2600" b="1" dirty="0" smtClean="0">
                <a:solidFill>
                  <a:srgbClr val="003366"/>
                </a:solidFill>
                <a:latin typeface="Calibri" panose="020F0502020204030204" pitchFamily="34" charset="0"/>
              </a:rPr>
              <a:t>Densidad de ascensores en áreas urbanas (De4=Ne/</a:t>
            </a:r>
            <a:r>
              <a:rPr lang="es-ES" altLang="it-IT" sz="2600" b="1" dirty="0" err="1" smtClean="0">
                <a:solidFill>
                  <a:srgbClr val="003366"/>
                </a:solidFill>
                <a:latin typeface="Calibri" panose="020F0502020204030204" pitchFamily="34" charset="0"/>
              </a:rPr>
              <a:t>Ua</a:t>
            </a:r>
            <a:r>
              <a:rPr lang="es-ES" altLang="it-IT" sz="2600" b="1" dirty="0" smtClean="0">
                <a:solidFill>
                  <a:srgbClr val="003366"/>
                </a:solidFill>
                <a:latin typeface="Calibri" panose="020F0502020204030204" pitchFamily="34" charset="0"/>
              </a:rPr>
              <a:t>)</a:t>
            </a:r>
            <a:endParaRPr lang="es-ES" altLang="it-IT" sz="2600" b="1" dirty="0">
              <a:solidFill>
                <a:srgbClr val="003366"/>
              </a:solidFill>
              <a:latin typeface="Calibri" panose="020F0502020204030204" pitchFamily="34" charset="0"/>
            </a:endParaRPr>
          </a:p>
        </p:txBody>
      </p:sp>
      <p:sp>
        <p:nvSpPr>
          <p:cNvPr id="7" name="CasellaDiTesto 6"/>
          <p:cNvSpPr txBox="1"/>
          <p:nvPr/>
        </p:nvSpPr>
        <p:spPr>
          <a:xfrm>
            <a:off x="89694" y="1894168"/>
            <a:ext cx="8964612" cy="4616648"/>
          </a:xfrm>
          <a:prstGeom prst="rect">
            <a:avLst/>
          </a:prstGeom>
          <a:noFill/>
        </p:spPr>
        <p:txBody>
          <a:bodyPr wrap="square" rtlCol="0">
            <a:spAutoFit/>
          </a:bodyPr>
          <a:lstStyle/>
          <a:p>
            <a:pPr marL="342900" indent="-342900">
              <a:buFont typeface="Arial" panose="020B0604020202020204" pitchFamily="34" charset="0"/>
              <a:buChar char="•"/>
            </a:pPr>
            <a:r>
              <a:rPr lang="es-ES" sz="2600" dirty="0" smtClean="0">
                <a:solidFill>
                  <a:srgbClr val="003366"/>
                </a:solidFill>
                <a:latin typeface="Calibri" panose="020F0502020204030204" pitchFamily="34" charset="0"/>
              </a:rPr>
              <a:t>Grecia: 204 (</a:t>
            </a:r>
            <a:r>
              <a:rPr lang="es-ES" sz="2600" dirty="0" err="1" smtClean="0">
                <a:solidFill>
                  <a:srgbClr val="003366"/>
                </a:solidFill>
                <a:latin typeface="Calibri" panose="020F0502020204030204" pitchFamily="34" charset="0"/>
              </a:rPr>
              <a:t>Ua</a:t>
            </a:r>
            <a:r>
              <a:rPr lang="es-ES" sz="2600" dirty="0" smtClean="0">
                <a:solidFill>
                  <a:srgbClr val="003366"/>
                </a:solidFill>
                <a:latin typeface="Calibri" panose="020F0502020204030204" pitchFamily="34" charset="0"/>
              </a:rPr>
              <a:t>: 2.050 </a:t>
            </a:r>
            <a:r>
              <a:rPr lang="es-ES" sz="2600" dirty="0" err="1" smtClean="0">
                <a:solidFill>
                  <a:srgbClr val="003366"/>
                </a:solidFill>
                <a:latin typeface="Calibri" panose="020F0502020204030204" pitchFamily="34" charset="0"/>
              </a:rPr>
              <a:t>sqkm</a:t>
            </a:r>
            <a:r>
              <a:rPr lang="es-ES" sz="2600" dirty="0" smtClean="0">
                <a:solidFill>
                  <a:srgbClr val="003366"/>
                </a:solidFill>
                <a:latin typeface="Calibri" panose="020F0502020204030204" pitchFamily="34" charset="0"/>
              </a:rPr>
              <a:t>)</a:t>
            </a:r>
          </a:p>
          <a:p>
            <a:pPr marL="342900" indent="-342900">
              <a:buFont typeface="Arial" panose="020B0604020202020204" pitchFamily="34" charset="0"/>
              <a:buChar char="•"/>
            </a:pPr>
            <a:r>
              <a:rPr lang="es-ES" sz="2600" dirty="0" smtClean="0">
                <a:solidFill>
                  <a:srgbClr val="003366"/>
                </a:solidFill>
                <a:latin typeface="Calibri" panose="020F0502020204030204" pitchFamily="34" charset="0"/>
              </a:rPr>
              <a:t>España</a:t>
            </a:r>
            <a:r>
              <a:rPr lang="es-ES" sz="2600" dirty="0" smtClean="0">
                <a:solidFill>
                  <a:srgbClr val="003366"/>
                </a:solidFill>
                <a:latin typeface="Calibri" panose="020F0502020204030204" pitchFamily="34" charset="0"/>
              </a:rPr>
              <a:t>: 131 (</a:t>
            </a:r>
            <a:r>
              <a:rPr lang="es-ES" sz="2600" dirty="0" err="1" smtClean="0">
                <a:solidFill>
                  <a:srgbClr val="003366"/>
                </a:solidFill>
                <a:latin typeface="Calibri" panose="020F0502020204030204" pitchFamily="34" charset="0"/>
              </a:rPr>
              <a:t>Ua</a:t>
            </a:r>
            <a:r>
              <a:rPr lang="es-ES" sz="2600" dirty="0" smtClean="0">
                <a:solidFill>
                  <a:srgbClr val="003366"/>
                </a:solidFill>
                <a:latin typeface="Calibri" panose="020F0502020204030204" pitchFamily="34" charset="0"/>
              </a:rPr>
              <a:t>: 7.900)</a:t>
            </a:r>
          </a:p>
          <a:p>
            <a:pPr marL="342900" indent="-342900">
              <a:buFont typeface="Arial" panose="020B0604020202020204" pitchFamily="34" charset="0"/>
              <a:buChar char="•"/>
            </a:pPr>
            <a:r>
              <a:rPr lang="es-ES" sz="2600" dirty="0" smtClean="0">
                <a:solidFill>
                  <a:srgbClr val="003366"/>
                </a:solidFill>
                <a:latin typeface="Calibri" panose="020F0502020204030204" pitchFamily="34" charset="0"/>
              </a:rPr>
              <a:t>Suiza: 120 (1.900)</a:t>
            </a:r>
          </a:p>
          <a:p>
            <a:pPr marL="342900" indent="-342900">
              <a:buFont typeface="Arial" panose="020B0604020202020204" pitchFamily="34" charset="0"/>
              <a:buChar char="•"/>
            </a:pPr>
            <a:r>
              <a:rPr lang="es-ES" sz="2600" dirty="0" smtClean="0">
                <a:solidFill>
                  <a:srgbClr val="003366"/>
                </a:solidFill>
                <a:latin typeface="Calibri" panose="020F0502020204030204" pitchFamily="34" charset="0"/>
              </a:rPr>
              <a:t>Italia: 79 (12.000)</a:t>
            </a:r>
          </a:p>
          <a:p>
            <a:pPr marL="342900" indent="-342900">
              <a:buFont typeface="Arial" panose="020B0604020202020204" pitchFamily="34" charset="0"/>
              <a:buChar char="•"/>
            </a:pPr>
            <a:r>
              <a:rPr lang="es-ES" sz="2600" dirty="0" smtClean="0">
                <a:solidFill>
                  <a:srgbClr val="003366"/>
                </a:solidFill>
                <a:latin typeface="Calibri" panose="020F0502020204030204" pitchFamily="34" charset="0"/>
              </a:rPr>
              <a:t>Suecia: 39 (2.300)</a:t>
            </a:r>
          </a:p>
          <a:p>
            <a:pPr marL="342900" indent="-342900">
              <a:buFont typeface="Arial" panose="020B0604020202020204" pitchFamily="34" charset="0"/>
              <a:buChar char="•"/>
            </a:pPr>
            <a:r>
              <a:rPr lang="es-ES" sz="2600" dirty="0" smtClean="0">
                <a:solidFill>
                  <a:srgbClr val="003366"/>
                </a:solidFill>
                <a:latin typeface="Calibri" panose="020F0502020204030204" pitchFamily="34" charset="0"/>
              </a:rPr>
              <a:t>Alemania</a:t>
            </a:r>
            <a:r>
              <a:rPr lang="es-ES" sz="2600" dirty="0" smtClean="0">
                <a:solidFill>
                  <a:srgbClr val="003366"/>
                </a:solidFill>
                <a:latin typeface="Calibri" panose="020F0502020204030204" pitchFamily="34" charset="0"/>
              </a:rPr>
              <a:t>: 33 (21.500)</a:t>
            </a:r>
          </a:p>
          <a:p>
            <a:pPr marL="342900" indent="-342900">
              <a:buFont typeface="Arial" panose="020B0604020202020204" pitchFamily="34" charset="0"/>
              <a:buChar char="•"/>
            </a:pPr>
            <a:r>
              <a:rPr lang="es-ES" sz="2600" dirty="0" smtClean="0">
                <a:solidFill>
                  <a:srgbClr val="003366"/>
                </a:solidFill>
                <a:latin typeface="Calibri" panose="020F0502020204030204" pitchFamily="34" charset="0"/>
              </a:rPr>
              <a:t>Francia: 33 (16.900)</a:t>
            </a:r>
          </a:p>
          <a:p>
            <a:pPr marL="342900" indent="-342900">
              <a:buFont typeface="Arial" panose="020B0604020202020204" pitchFamily="34" charset="0"/>
              <a:buChar char="•"/>
            </a:pPr>
            <a:r>
              <a:rPr lang="es-ES" sz="2600" dirty="0" smtClean="0">
                <a:solidFill>
                  <a:srgbClr val="003366"/>
                </a:solidFill>
                <a:latin typeface="Calibri" panose="020F0502020204030204" pitchFamily="34" charset="0"/>
              </a:rPr>
              <a:t>Reino Unido</a:t>
            </a:r>
            <a:r>
              <a:rPr lang="es-ES" sz="2600" dirty="0" smtClean="0">
                <a:solidFill>
                  <a:srgbClr val="003366"/>
                </a:solidFill>
                <a:latin typeface="Calibri" panose="020F0502020204030204" pitchFamily="34" charset="0"/>
              </a:rPr>
              <a:t>: 27 (10.600)</a:t>
            </a:r>
          </a:p>
          <a:p>
            <a:pPr marL="342900" indent="-342900">
              <a:buFont typeface="Arial" panose="020B0604020202020204" pitchFamily="34" charset="0"/>
              <a:buChar char="•"/>
            </a:pPr>
            <a:r>
              <a:rPr lang="es-ES" sz="2600" dirty="0" smtClean="0">
                <a:solidFill>
                  <a:srgbClr val="003366"/>
                </a:solidFill>
                <a:latin typeface="Calibri" panose="020F0502020204030204" pitchFamily="34" charset="0"/>
              </a:rPr>
              <a:t>Rusia: 17 (32.250)</a:t>
            </a:r>
          </a:p>
          <a:p>
            <a:endParaRPr lang="it-IT" dirty="0">
              <a:solidFill>
                <a:srgbClr val="003366"/>
              </a:solidFill>
              <a:latin typeface="Calibri" panose="020F0502020204030204" pitchFamily="34" charset="0"/>
            </a:endParaRPr>
          </a:p>
          <a:p>
            <a:r>
              <a:rPr lang="en-US" i="1" dirty="0" err="1" smtClean="0">
                <a:solidFill>
                  <a:srgbClr val="003366"/>
                </a:solidFill>
                <a:latin typeface="Calibri" panose="020F0502020204030204" pitchFamily="34" charset="0"/>
              </a:rPr>
              <a:t>Ua</a:t>
            </a:r>
            <a:r>
              <a:rPr lang="en-US" i="1" dirty="0" smtClean="0">
                <a:solidFill>
                  <a:srgbClr val="003366"/>
                </a:solidFill>
                <a:latin typeface="Calibri" panose="020F0502020204030204" pitchFamily="34" charset="0"/>
              </a:rPr>
              <a:t>: Urban </a:t>
            </a:r>
            <a:r>
              <a:rPr lang="en-US" i="1" dirty="0">
                <a:solidFill>
                  <a:srgbClr val="003366"/>
                </a:solidFill>
                <a:latin typeface="Calibri" panose="020F0502020204030204" pitchFamily="34" charset="0"/>
              </a:rPr>
              <a:t>Area, Ne: Number of elevators</a:t>
            </a:r>
          </a:p>
          <a:p>
            <a:pPr marL="342900" indent="-342900">
              <a:buFont typeface="Arial" panose="020B0604020202020204" pitchFamily="34" charset="0"/>
              <a:buChar char="•"/>
            </a:pPr>
            <a:endParaRPr lang="it-IT" dirty="0">
              <a:solidFill>
                <a:srgbClr val="003366"/>
              </a:solidFill>
              <a:latin typeface="Calibri" panose="020F0502020204030204" pitchFamily="34" charset="0"/>
            </a:endParaRPr>
          </a:p>
        </p:txBody>
      </p:sp>
    </p:spTree>
    <p:extLst>
      <p:ext uri="{BB962C8B-B14F-4D97-AF65-F5344CB8AC3E}">
        <p14:creationId xmlns:p14="http://schemas.microsoft.com/office/powerpoint/2010/main" val="14894488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29298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2600" b="1" dirty="0">
                <a:solidFill>
                  <a:srgbClr val="003366"/>
                </a:solidFill>
                <a:latin typeface="Calibri" panose="020F0502020204030204" pitchFamily="34" charset="0"/>
              </a:rPr>
              <a:t>De4 = Ne/</a:t>
            </a:r>
            <a:r>
              <a:rPr lang="en-GB" altLang="it-IT" sz="2600" b="1" dirty="0" err="1">
                <a:solidFill>
                  <a:srgbClr val="003366"/>
                </a:solidFill>
                <a:latin typeface="Calibri" panose="020F0502020204030204" pitchFamily="34" charset="0"/>
              </a:rPr>
              <a:t>Ua</a:t>
            </a:r>
            <a:endParaRPr lang="en-GB" altLang="it-IT" sz="2600" b="1" dirty="0">
              <a:solidFill>
                <a:srgbClr val="003366"/>
              </a:solidFill>
              <a:latin typeface="Calibri" panose="020F0502020204030204" pitchFamily="34" charset="0"/>
            </a:endParaRPr>
          </a:p>
        </p:txBody>
      </p:sp>
      <p:graphicFrame>
        <p:nvGraphicFramePr>
          <p:cNvPr id="8" name="Segnaposto contenuto 7"/>
          <p:cNvGraphicFramePr>
            <a:graphicFrameLocks/>
          </p:cNvGraphicFramePr>
          <p:nvPr>
            <p:extLst>
              <p:ext uri="{D42A27DB-BD31-4B8C-83A1-F6EECF244321}">
                <p14:modId xmlns:p14="http://schemas.microsoft.com/office/powerpoint/2010/main" val="4184840313"/>
              </p:ext>
            </p:extLst>
          </p:nvPr>
        </p:nvGraphicFramePr>
        <p:xfrm>
          <a:off x="166812" y="1833944"/>
          <a:ext cx="8832726" cy="3971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79725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loghi_efesme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58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6" name="AutoShape 6"/>
          <p:cNvCxnSpPr>
            <a:cxnSpLocks noChangeShapeType="1"/>
          </p:cNvCxnSpPr>
          <p:nvPr/>
        </p:nvCxnSpPr>
        <p:spPr bwMode="auto">
          <a:xfrm>
            <a:off x="179388" y="981075"/>
            <a:ext cx="8820150" cy="0"/>
          </a:xfrm>
          <a:prstGeom prst="straightConnector1">
            <a:avLst/>
          </a:prstGeom>
          <a:noFill/>
          <a:ln w="25400">
            <a:solidFill>
              <a:srgbClr val="FFCC00"/>
            </a:solidFill>
            <a:round/>
            <a:headEnd/>
            <a:tailEnd/>
          </a:ln>
          <a:extLst>
            <a:ext uri="{909E8E84-426E-40DD-AFC4-6F175D3DCCD1}">
              <a14:hiddenFill xmlns:a14="http://schemas.microsoft.com/office/drawing/2010/main">
                <a:noFill/>
              </a14:hiddenFill>
            </a:ext>
          </a:extLst>
        </p:spPr>
      </p:cxnSp>
      <p:sp>
        <p:nvSpPr>
          <p:cNvPr id="3077" name="Text Box 8"/>
          <p:cNvSpPr txBox="1">
            <a:spLocks noChangeArrowheads="1"/>
          </p:cNvSpPr>
          <p:nvPr/>
        </p:nvSpPr>
        <p:spPr bwMode="auto">
          <a:xfrm>
            <a:off x="395288" y="6237288"/>
            <a:ext cx="83534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GB" altLang="it-IT" sz="900" b="1" dirty="0">
                <a:solidFill>
                  <a:schemeClr val="bg2"/>
                </a:solidFill>
                <a:latin typeface="Verdana" panose="020B0604030504040204" pitchFamily="34" charset="0"/>
              </a:rPr>
              <a:t>EFESME </a:t>
            </a:r>
            <a:r>
              <a:rPr lang="en-GB" altLang="it-IT" sz="900" b="1" dirty="0" err="1">
                <a:solidFill>
                  <a:schemeClr val="bg2"/>
                </a:solidFill>
                <a:latin typeface="Verdana" panose="020B0604030504040204" pitchFamily="34" charset="0"/>
              </a:rPr>
              <a:t>aisbl</a:t>
            </a:r>
            <a:r>
              <a:rPr lang="en-GB" altLang="it-IT" sz="900" dirty="0">
                <a:solidFill>
                  <a:schemeClr val="bg2"/>
                </a:solidFill>
                <a:latin typeface="Verdana" panose="020B0604030504040204" pitchFamily="34" charset="0"/>
              </a:rPr>
              <a:t> – European Federation for Elevator Small and Medium-sized Enterprises, </a:t>
            </a:r>
            <a:r>
              <a:rPr lang="en-US" altLang="it-IT" sz="900" dirty="0" smtClean="0">
                <a:solidFill>
                  <a:schemeClr val="bg2"/>
                </a:solidFill>
                <a:latin typeface="Verdana" panose="020B0604030504040204" pitchFamily="34" charset="0"/>
              </a:rPr>
              <a:t>6, </a:t>
            </a:r>
            <a:r>
              <a:rPr lang="en-US" altLang="it-IT" sz="900" dirty="0" err="1" smtClean="0">
                <a:solidFill>
                  <a:schemeClr val="bg2"/>
                </a:solidFill>
                <a:latin typeface="Verdana" panose="020B0604030504040204" pitchFamily="34" charset="0"/>
              </a:rPr>
              <a:t>Rond</a:t>
            </a:r>
            <a:r>
              <a:rPr lang="en-US" altLang="it-IT" sz="900" dirty="0" smtClean="0">
                <a:solidFill>
                  <a:schemeClr val="bg2"/>
                </a:solidFill>
                <a:latin typeface="Verdana" panose="020B0604030504040204" pitchFamily="34" charset="0"/>
              </a:rPr>
              <a:t>-Point Schuman, B-1040 Brussels</a:t>
            </a:r>
            <a:r>
              <a:rPr lang="fr-BE" altLang="it-IT" sz="900" dirty="0" smtClean="0">
                <a:solidFill>
                  <a:schemeClr val="bg2"/>
                </a:solidFill>
                <a:latin typeface="Verdana" panose="020B0604030504040204" pitchFamily="34" charset="0"/>
              </a:rPr>
              <a:t>, </a:t>
            </a:r>
            <a:r>
              <a:rPr lang="fr-BE" altLang="it-IT" sz="900" dirty="0" err="1" smtClean="0">
                <a:solidFill>
                  <a:schemeClr val="bg2"/>
                </a:solidFill>
                <a:latin typeface="Verdana" panose="020B0604030504040204" pitchFamily="34" charset="0"/>
              </a:rPr>
              <a:t>Belgium</a:t>
            </a:r>
            <a:endParaRPr lang="en-GB" altLang="it-IT" sz="900" dirty="0">
              <a:solidFill>
                <a:schemeClr val="bg2"/>
              </a:solidFill>
              <a:latin typeface="Verdana" panose="020B0604030504040204" pitchFamily="34" charset="0"/>
            </a:endParaRPr>
          </a:p>
          <a:p>
            <a:pPr algn="just" eaLnBrk="1" hangingPunct="1">
              <a:spcBef>
                <a:spcPct val="50000"/>
              </a:spcBef>
            </a:pPr>
            <a:r>
              <a:rPr lang="en-GB" altLang="it-IT" sz="900" dirty="0">
                <a:solidFill>
                  <a:schemeClr val="bg2"/>
                </a:solidFill>
                <a:latin typeface="Verdana" panose="020B0604030504040204" pitchFamily="34" charset="0"/>
              </a:rPr>
              <a:t>Tel: +32 2 230 7414 </a:t>
            </a:r>
            <a:r>
              <a:rPr lang="en-GB" altLang="it-IT" sz="900" dirty="0" smtClean="0">
                <a:solidFill>
                  <a:schemeClr val="bg2"/>
                </a:solidFill>
                <a:latin typeface="Verdana" panose="020B0604030504040204" pitchFamily="34" charset="0"/>
              </a:rPr>
              <a:t>– </a:t>
            </a:r>
            <a:r>
              <a:rPr lang="en-GB" altLang="it-IT" sz="900" dirty="0">
                <a:solidFill>
                  <a:schemeClr val="bg2"/>
                </a:solidFill>
                <a:latin typeface="Verdana" panose="020B0604030504040204" pitchFamily="34" charset="0"/>
              </a:rPr>
              <a:t>Email: efesme@efesme.org – </a:t>
            </a:r>
            <a:r>
              <a:rPr lang="en-GB" altLang="it-IT" sz="900" dirty="0" smtClean="0">
                <a:solidFill>
                  <a:schemeClr val="bg2"/>
                </a:solidFill>
                <a:latin typeface="Verdana" panose="020B0604030504040204" pitchFamily="34" charset="0"/>
              </a:rPr>
              <a:t>www.efesme.org</a:t>
            </a:r>
            <a:endParaRPr lang="en-GB" altLang="it-IT" sz="900" dirty="0">
              <a:solidFill>
                <a:schemeClr val="bg2"/>
              </a:solidFill>
              <a:latin typeface="Verdana" panose="020B0604030504040204" pitchFamily="34" charset="0"/>
            </a:endParaRPr>
          </a:p>
        </p:txBody>
      </p:sp>
      <p:sp>
        <p:nvSpPr>
          <p:cNvPr id="3078" name="Text Box 10"/>
          <p:cNvSpPr txBox="1">
            <a:spLocks noChangeArrowheads="1"/>
          </p:cNvSpPr>
          <p:nvPr/>
        </p:nvSpPr>
        <p:spPr bwMode="auto">
          <a:xfrm>
            <a:off x="609863" y="140521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endParaRPr lang="en-GB" altLang="it-IT" sz="2600">
              <a:solidFill>
                <a:srgbClr val="003366"/>
              </a:solidFill>
              <a:latin typeface="Calibri" panose="020F0502020204030204" pitchFamily="34" charset="0"/>
            </a:endParaRPr>
          </a:p>
        </p:txBody>
      </p:sp>
      <p:sp>
        <p:nvSpPr>
          <p:cNvPr id="6" name="Text Box 10"/>
          <p:cNvSpPr txBox="1">
            <a:spLocks noChangeArrowheads="1"/>
          </p:cNvSpPr>
          <p:nvPr/>
        </p:nvSpPr>
        <p:spPr bwMode="auto">
          <a:xfrm>
            <a:off x="609863" y="1292988"/>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s-ES" altLang="it-IT" sz="2600" b="1" dirty="0" smtClean="0">
                <a:solidFill>
                  <a:srgbClr val="003366"/>
                </a:solidFill>
                <a:latin typeface="Calibri" panose="020F0502020204030204" pitchFamily="34" charset="0"/>
              </a:rPr>
              <a:t>Parque Inmobiliario (Pi)</a:t>
            </a:r>
            <a:endParaRPr lang="es-ES" altLang="it-IT" sz="2600" b="1" dirty="0">
              <a:solidFill>
                <a:srgbClr val="003366"/>
              </a:solidFill>
              <a:latin typeface="Calibri" panose="020F0502020204030204" pitchFamily="34" charset="0"/>
            </a:endParaRPr>
          </a:p>
        </p:txBody>
      </p:sp>
      <p:sp>
        <p:nvSpPr>
          <p:cNvPr id="7" name="CasellaDiTesto 6"/>
          <p:cNvSpPr txBox="1"/>
          <p:nvPr/>
        </p:nvSpPr>
        <p:spPr>
          <a:xfrm>
            <a:off x="89694" y="1894168"/>
            <a:ext cx="8964612" cy="400109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ES" sz="2600" dirty="0" smtClean="0">
                <a:solidFill>
                  <a:srgbClr val="003366"/>
                </a:solidFill>
                <a:latin typeface="Calibri" panose="020F0502020204030204" pitchFamily="34" charset="0"/>
              </a:rPr>
              <a:t>Alemania</a:t>
            </a:r>
            <a:r>
              <a:rPr lang="es-ES" sz="2600" dirty="0" smtClean="0">
                <a:solidFill>
                  <a:srgbClr val="003366"/>
                </a:solidFill>
                <a:latin typeface="Calibri" panose="020F0502020204030204" pitchFamily="34" charset="0"/>
              </a:rPr>
              <a:t>: </a:t>
            </a:r>
            <a:r>
              <a:rPr lang="es-ES" sz="2600" dirty="0" smtClean="0">
                <a:solidFill>
                  <a:srgbClr val="003366"/>
                </a:solidFill>
                <a:latin typeface="Calibri" panose="020F0502020204030204" pitchFamily="34" charset="0"/>
              </a:rPr>
              <a:t>Pi</a:t>
            </a:r>
            <a:r>
              <a:rPr lang="es-ES" sz="2600" dirty="0" smtClean="0">
                <a:solidFill>
                  <a:srgbClr val="003366"/>
                </a:solidFill>
                <a:latin typeface="Calibri" panose="020F0502020204030204" pitchFamily="34" charset="0"/>
              </a:rPr>
              <a:t> = 10.200, De3 (=Ne</a:t>
            </a:r>
            <a:r>
              <a:rPr lang="es-ES" sz="2600" dirty="0" smtClean="0">
                <a:solidFill>
                  <a:srgbClr val="003366"/>
                </a:solidFill>
                <a:latin typeface="Calibri" panose="020F0502020204030204" pitchFamily="34" charset="0"/>
              </a:rPr>
              <a:t>/ Pi) </a:t>
            </a:r>
            <a:r>
              <a:rPr lang="es-ES" sz="2600" dirty="0" smtClean="0">
                <a:solidFill>
                  <a:srgbClr val="003366"/>
                </a:solidFill>
                <a:latin typeface="Calibri" panose="020F0502020204030204" pitchFamily="34" charset="0"/>
              </a:rPr>
              <a:t>= 69.5</a:t>
            </a:r>
          </a:p>
          <a:p>
            <a:pPr marL="342900" indent="-342900">
              <a:lnSpc>
                <a:spcPct val="150000"/>
              </a:lnSpc>
              <a:buFont typeface="Arial" panose="020B0604020202020204" pitchFamily="34" charset="0"/>
              <a:buChar char="•"/>
            </a:pPr>
            <a:r>
              <a:rPr lang="es-ES" sz="2600" dirty="0" smtClean="0">
                <a:solidFill>
                  <a:srgbClr val="003366"/>
                </a:solidFill>
                <a:latin typeface="Calibri" panose="020F0502020204030204" pitchFamily="34" charset="0"/>
              </a:rPr>
              <a:t>Rusia: </a:t>
            </a:r>
            <a:r>
              <a:rPr lang="es-ES" sz="2600" dirty="0" smtClean="0">
                <a:solidFill>
                  <a:srgbClr val="003366"/>
                </a:solidFill>
                <a:latin typeface="Calibri" panose="020F0502020204030204" pitchFamily="34" charset="0"/>
              </a:rPr>
              <a:t>Pi </a:t>
            </a:r>
            <a:r>
              <a:rPr lang="es-ES" sz="2600" dirty="0" smtClean="0">
                <a:solidFill>
                  <a:srgbClr val="003366"/>
                </a:solidFill>
                <a:latin typeface="Calibri" panose="020F0502020204030204" pitchFamily="34" charset="0"/>
              </a:rPr>
              <a:t>= 8.500, De3 = 65.9</a:t>
            </a:r>
          </a:p>
          <a:p>
            <a:pPr marL="342900" indent="-342900">
              <a:lnSpc>
                <a:spcPct val="150000"/>
              </a:lnSpc>
              <a:buFont typeface="Arial" panose="020B0604020202020204" pitchFamily="34" charset="0"/>
              <a:buChar char="•"/>
            </a:pPr>
            <a:r>
              <a:rPr lang="es-ES" sz="2600" dirty="0" smtClean="0">
                <a:solidFill>
                  <a:srgbClr val="003366"/>
                </a:solidFill>
                <a:latin typeface="Calibri" panose="020F0502020204030204" pitchFamily="34" charset="0"/>
              </a:rPr>
              <a:t>Italia: </a:t>
            </a:r>
            <a:r>
              <a:rPr lang="es-ES" sz="2600" dirty="0" smtClean="0">
                <a:solidFill>
                  <a:srgbClr val="003366"/>
                </a:solidFill>
                <a:latin typeface="Calibri" panose="020F0502020204030204" pitchFamily="34" charset="0"/>
              </a:rPr>
              <a:t>Pi </a:t>
            </a:r>
            <a:r>
              <a:rPr lang="es-ES" sz="2600" dirty="0" smtClean="0">
                <a:solidFill>
                  <a:srgbClr val="003366"/>
                </a:solidFill>
                <a:latin typeface="Calibri" panose="020F0502020204030204" pitchFamily="34" charset="0"/>
              </a:rPr>
              <a:t>= 8.000, De3 = 118.8</a:t>
            </a:r>
          </a:p>
          <a:p>
            <a:pPr marL="342900" indent="-342900">
              <a:lnSpc>
                <a:spcPct val="150000"/>
              </a:lnSpc>
              <a:buFont typeface="Arial" panose="020B0604020202020204" pitchFamily="34" charset="0"/>
              <a:buChar char="•"/>
            </a:pPr>
            <a:r>
              <a:rPr lang="es-ES" sz="2600" dirty="0" smtClean="0">
                <a:solidFill>
                  <a:srgbClr val="003366"/>
                </a:solidFill>
                <a:latin typeface="Calibri" panose="020F0502020204030204" pitchFamily="34" charset="0"/>
              </a:rPr>
              <a:t>Francia: </a:t>
            </a:r>
            <a:r>
              <a:rPr lang="es-ES" sz="2600" dirty="0" smtClean="0">
                <a:solidFill>
                  <a:srgbClr val="003366"/>
                </a:solidFill>
                <a:latin typeface="Calibri" panose="020F0502020204030204" pitchFamily="34" charset="0"/>
              </a:rPr>
              <a:t>Pi </a:t>
            </a:r>
            <a:r>
              <a:rPr lang="es-ES" sz="2600" dirty="0" smtClean="0">
                <a:solidFill>
                  <a:srgbClr val="003366"/>
                </a:solidFill>
                <a:latin typeface="Calibri" panose="020F0502020204030204" pitchFamily="34" charset="0"/>
              </a:rPr>
              <a:t>= 7.600, De3 = 71.6</a:t>
            </a:r>
          </a:p>
          <a:p>
            <a:pPr marL="342900" indent="-342900">
              <a:lnSpc>
                <a:spcPct val="150000"/>
              </a:lnSpc>
              <a:buFont typeface="Arial" panose="020B0604020202020204" pitchFamily="34" charset="0"/>
              <a:buChar char="•"/>
            </a:pPr>
            <a:r>
              <a:rPr lang="es-ES" sz="2600" dirty="0" smtClean="0">
                <a:solidFill>
                  <a:srgbClr val="003366"/>
                </a:solidFill>
                <a:latin typeface="Calibri" panose="020F0502020204030204" pitchFamily="34" charset="0"/>
              </a:rPr>
              <a:t>España</a:t>
            </a:r>
            <a:r>
              <a:rPr lang="es-ES" sz="2600" dirty="0" smtClean="0">
                <a:solidFill>
                  <a:srgbClr val="003366"/>
                </a:solidFill>
                <a:latin typeface="Calibri" panose="020F0502020204030204" pitchFamily="34" charset="0"/>
              </a:rPr>
              <a:t>: </a:t>
            </a:r>
            <a:r>
              <a:rPr lang="es-ES" sz="2600" dirty="0" smtClean="0">
                <a:solidFill>
                  <a:srgbClr val="003366"/>
                </a:solidFill>
                <a:latin typeface="Calibri" panose="020F0502020204030204" pitchFamily="34" charset="0"/>
              </a:rPr>
              <a:t>Pi </a:t>
            </a:r>
            <a:r>
              <a:rPr lang="es-ES" sz="2600" dirty="0" smtClean="0">
                <a:solidFill>
                  <a:srgbClr val="003366"/>
                </a:solidFill>
                <a:latin typeface="Calibri" panose="020F0502020204030204" pitchFamily="34" charset="0"/>
              </a:rPr>
              <a:t>= 5.800, De3 = 177.5</a:t>
            </a:r>
          </a:p>
          <a:p>
            <a:pPr marL="342900" indent="-342900">
              <a:lnSpc>
                <a:spcPct val="150000"/>
              </a:lnSpc>
              <a:buFont typeface="Arial" panose="020B0604020202020204" pitchFamily="34" charset="0"/>
              <a:buChar char="•"/>
            </a:pPr>
            <a:r>
              <a:rPr lang="es-ES" sz="2600" dirty="0" smtClean="0">
                <a:solidFill>
                  <a:srgbClr val="003366"/>
                </a:solidFill>
                <a:latin typeface="Calibri" panose="020F0502020204030204" pitchFamily="34" charset="0"/>
              </a:rPr>
              <a:t>Reino Unido</a:t>
            </a:r>
            <a:r>
              <a:rPr lang="es-ES" sz="2600" dirty="0" smtClean="0">
                <a:solidFill>
                  <a:srgbClr val="003366"/>
                </a:solidFill>
                <a:latin typeface="Calibri" panose="020F0502020204030204" pitchFamily="34" charset="0"/>
              </a:rPr>
              <a:t>: </a:t>
            </a:r>
            <a:r>
              <a:rPr lang="es-ES" sz="2600" dirty="0" smtClean="0">
                <a:solidFill>
                  <a:srgbClr val="003366"/>
                </a:solidFill>
                <a:latin typeface="Calibri" panose="020F0502020204030204" pitchFamily="34" charset="0"/>
              </a:rPr>
              <a:t>Pi </a:t>
            </a:r>
            <a:r>
              <a:rPr lang="es-ES" sz="2600" dirty="0" smtClean="0">
                <a:solidFill>
                  <a:srgbClr val="003366"/>
                </a:solidFill>
                <a:latin typeface="Calibri" panose="020F0502020204030204" pitchFamily="34" charset="0"/>
              </a:rPr>
              <a:t>= 5.000, De = 57.5</a:t>
            </a:r>
          </a:p>
          <a:p>
            <a:pPr marL="342900" indent="-342900">
              <a:buFont typeface="Arial" panose="020B0604020202020204" pitchFamily="34" charset="0"/>
              <a:buChar char="•"/>
            </a:pPr>
            <a:endParaRPr lang="it-IT" dirty="0">
              <a:solidFill>
                <a:srgbClr val="003366"/>
              </a:solidFill>
              <a:latin typeface="Calibri" panose="020F0502020204030204" pitchFamily="34" charset="0"/>
            </a:endParaRPr>
          </a:p>
        </p:txBody>
      </p:sp>
    </p:spTree>
    <p:extLst>
      <p:ext uri="{BB962C8B-B14F-4D97-AF65-F5344CB8AC3E}">
        <p14:creationId xmlns:p14="http://schemas.microsoft.com/office/powerpoint/2010/main" val="57521440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1468</TotalTime>
  <Words>2410</Words>
  <Application>Microsoft Office PowerPoint</Application>
  <PresentationFormat>Presentazione su schermo (4:3)</PresentationFormat>
  <Paragraphs>338</Paragraphs>
  <Slides>29</Slides>
  <Notes>28</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29</vt:i4>
      </vt:variant>
    </vt:vector>
  </HeadingPairs>
  <TitlesOfParts>
    <vt:vector size="33" baseType="lpstr">
      <vt:lpstr>Arial</vt:lpstr>
      <vt:lpstr>Calibri</vt:lpstr>
      <vt:lpstr>Verdana</vt:lpstr>
      <vt:lpstr>Default Design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Efesme2</dc:creator>
  <cp:lastModifiedBy>Efesme2</cp:lastModifiedBy>
  <cp:revision>152</cp:revision>
  <dcterms:created xsi:type="dcterms:W3CDTF">2016-03-04T09:44:19Z</dcterms:created>
  <dcterms:modified xsi:type="dcterms:W3CDTF">2016-09-20T14:11:56Z</dcterms:modified>
</cp:coreProperties>
</file>