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5" r:id="rId3"/>
    <p:sldId id="268" r:id="rId4"/>
    <p:sldId id="269" r:id="rId5"/>
    <p:sldId id="270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4D3D1-6BBF-4119-A60A-73541BB46F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CF56E1-653A-4992-A86F-9EBFFE0F0A87}">
      <dgm:prSet custT="1"/>
      <dgm:spPr/>
      <dgm:t>
        <a:bodyPr/>
        <a:lstStyle/>
        <a:p>
          <a:pPr rtl="0"/>
          <a:r>
            <a:rPr lang="en-US" sz="2400" dirty="0" smtClean="0"/>
            <a:t>Stimulate feedback and elaborate consensus-based positions on construction SMEs relevant issues</a:t>
          </a:r>
          <a:endParaRPr lang="en-US" sz="2400" dirty="0"/>
        </a:p>
      </dgm:t>
    </dgm:pt>
    <dgm:pt modelId="{528C337D-21F0-4F1D-80E4-7DD0C3F5B7C3}" type="parTrans" cxnId="{016E9FA3-26D6-4CF3-A432-686E9DDE2F4E}">
      <dgm:prSet/>
      <dgm:spPr/>
      <dgm:t>
        <a:bodyPr/>
        <a:lstStyle/>
        <a:p>
          <a:endParaRPr lang="en-US"/>
        </a:p>
      </dgm:t>
    </dgm:pt>
    <dgm:pt modelId="{BCE1DCB5-0100-44D8-B532-7F9AC16833B0}" type="sibTrans" cxnId="{016E9FA3-26D6-4CF3-A432-686E9DDE2F4E}">
      <dgm:prSet/>
      <dgm:spPr/>
      <dgm:t>
        <a:bodyPr/>
        <a:lstStyle/>
        <a:p>
          <a:endParaRPr lang="en-US"/>
        </a:p>
      </dgm:t>
    </dgm:pt>
    <dgm:pt modelId="{595551B8-13DF-4182-9131-D009C0453D77}">
      <dgm:prSet custT="1"/>
      <dgm:spPr/>
      <dgm:t>
        <a:bodyPr/>
        <a:lstStyle/>
        <a:p>
          <a:pPr rtl="0"/>
          <a:r>
            <a:rPr lang="en-US" sz="2000" dirty="0" smtClean="0"/>
            <a:t>Implementation of Construction Product Regulation (CPR)</a:t>
          </a:r>
          <a:endParaRPr lang="en-US" sz="2000" dirty="0"/>
        </a:p>
      </dgm:t>
    </dgm:pt>
    <dgm:pt modelId="{834CBE76-B267-4663-918B-4B1CF1FA6BB7}" type="parTrans" cxnId="{FE4A5C0B-A78C-4DD2-8D33-75CB0D25EAD8}">
      <dgm:prSet/>
      <dgm:spPr/>
      <dgm:t>
        <a:bodyPr/>
        <a:lstStyle/>
        <a:p>
          <a:endParaRPr lang="en-US"/>
        </a:p>
      </dgm:t>
    </dgm:pt>
    <dgm:pt modelId="{C905BBF1-6579-49D1-A865-4C5CCBE07263}" type="sibTrans" cxnId="{FE4A5C0B-A78C-4DD2-8D33-75CB0D25EAD8}">
      <dgm:prSet/>
      <dgm:spPr/>
      <dgm:t>
        <a:bodyPr/>
        <a:lstStyle/>
        <a:p>
          <a:endParaRPr lang="en-US"/>
        </a:p>
      </dgm:t>
    </dgm:pt>
    <dgm:pt modelId="{69253B2A-897C-4339-BCAD-B3194ED53B79}">
      <dgm:prSet custT="1"/>
      <dgm:spPr/>
      <dgm:t>
        <a:bodyPr/>
        <a:lstStyle/>
        <a:p>
          <a:pPr rtl="0"/>
          <a:r>
            <a:rPr lang="en-US" sz="2000" dirty="0" smtClean="0"/>
            <a:t>Proposal of measures in </a:t>
          </a:r>
          <a:r>
            <a:rPr lang="en-US" sz="2000" dirty="0" err="1" smtClean="0"/>
            <a:t>favour</a:t>
          </a:r>
          <a:r>
            <a:rPr lang="en-US" sz="2000" dirty="0" smtClean="0"/>
            <a:t> of SMEs </a:t>
          </a:r>
          <a:endParaRPr lang="en-US" sz="2000" dirty="0"/>
        </a:p>
      </dgm:t>
    </dgm:pt>
    <dgm:pt modelId="{A8472E5A-6A23-4892-AC76-0930A7D1B61B}" type="parTrans" cxnId="{5ACFB806-D0FB-4478-BFA9-57A8D6D93B81}">
      <dgm:prSet/>
      <dgm:spPr/>
      <dgm:t>
        <a:bodyPr/>
        <a:lstStyle/>
        <a:p>
          <a:endParaRPr lang="en-US"/>
        </a:p>
      </dgm:t>
    </dgm:pt>
    <dgm:pt modelId="{762DE321-7C8A-496F-8083-1FCEC2DD8AF3}" type="sibTrans" cxnId="{5ACFB806-D0FB-4478-BFA9-57A8D6D93B81}">
      <dgm:prSet/>
      <dgm:spPr/>
      <dgm:t>
        <a:bodyPr/>
        <a:lstStyle/>
        <a:p>
          <a:endParaRPr lang="en-US"/>
        </a:p>
      </dgm:t>
    </dgm:pt>
    <dgm:pt modelId="{493726A6-DEE0-464C-B027-F467872D6991}">
      <dgm:prSet custT="1"/>
      <dgm:spPr/>
      <dgm:t>
        <a:bodyPr/>
        <a:lstStyle/>
        <a:p>
          <a:pPr rtl="0"/>
          <a:r>
            <a:rPr lang="en-US" sz="2400" b="0" u="none" dirty="0" smtClean="0"/>
            <a:t>2016 SBS position papers:</a:t>
          </a:r>
          <a:endParaRPr lang="en-US" sz="2400" b="0" u="none" dirty="0"/>
        </a:p>
      </dgm:t>
    </dgm:pt>
    <dgm:pt modelId="{417C1609-360A-4B62-83C2-51CCA9762B40}" type="parTrans" cxnId="{040E1B44-F707-460E-A252-6779E1648A90}">
      <dgm:prSet/>
      <dgm:spPr/>
      <dgm:t>
        <a:bodyPr/>
        <a:lstStyle/>
        <a:p>
          <a:endParaRPr lang="en-US"/>
        </a:p>
      </dgm:t>
    </dgm:pt>
    <dgm:pt modelId="{7DDD9614-02CC-4ADA-827A-0D634EF6AFB0}" type="sibTrans" cxnId="{040E1B44-F707-460E-A252-6779E1648A90}">
      <dgm:prSet/>
      <dgm:spPr/>
      <dgm:t>
        <a:bodyPr/>
        <a:lstStyle/>
        <a:p>
          <a:endParaRPr lang="en-US"/>
        </a:p>
      </dgm:t>
    </dgm:pt>
    <dgm:pt modelId="{092985F5-0BA0-4D74-9E40-1CBB35AB09DD}">
      <dgm:prSet custT="1"/>
      <dgm:spPr/>
      <dgm:t>
        <a:bodyPr/>
        <a:lstStyle/>
        <a:p>
          <a:pPr rtl="0"/>
          <a:r>
            <a:rPr lang="en-US" sz="2000" dirty="0" smtClean="0"/>
            <a:t>CE Marking solutions for construction micro-enterprises</a:t>
          </a:r>
          <a:endParaRPr lang="en-US" sz="2000" dirty="0"/>
        </a:p>
      </dgm:t>
    </dgm:pt>
    <dgm:pt modelId="{54A36E29-D186-4BD0-9692-B5CA57B6E6FB}" type="parTrans" cxnId="{AB32E327-4B04-417F-9007-2B1129658287}">
      <dgm:prSet/>
      <dgm:spPr/>
      <dgm:t>
        <a:bodyPr/>
        <a:lstStyle/>
        <a:p>
          <a:endParaRPr lang="en-US"/>
        </a:p>
      </dgm:t>
    </dgm:pt>
    <dgm:pt modelId="{E2F1FDA9-4165-4ED3-AF22-1A1FD0DF10ED}" type="sibTrans" cxnId="{AB32E327-4B04-417F-9007-2B1129658287}">
      <dgm:prSet/>
      <dgm:spPr/>
      <dgm:t>
        <a:bodyPr/>
        <a:lstStyle/>
        <a:p>
          <a:endParaRPr lang="en-US"/>
        </a:p>
      </dgm:t>
    </dgm:pt>
    <dgm:pt modelId="{8449C8F4-4054-40CC-8612-561EA7BE8EA9}">
      <dgm:prSet custT="1"/>
      <dgm:spPr/>
      <dgm:t>
        <a:bodyPr/>
        <a:lstStyle/>
        <a:p>
          <a:pPr rtl="0"/>
          <a:r>
            <a:rPr lang="en-US" sz="2000" dirty="0" smtClean="0"/>
            <a:t>EN 1090 (balustrade kits and railing kits) -  to be issued</a:t>
          </a:r>
          <a:endParaRPr lang="en-US" sz="2000" dirty="0"/>
        </a:p>
      </dgm:t>
    </dgm:pt>
    <dgm:pt modelId="{612C6D6A-B340-42A9-AB5C-ED8B5715D889}" type="parTrans" cxnId="{47CBB928-8FD8-42FA-878D-E791127F330A}">
      <dgm:prSet/>
      <dgm:spPr/>
      <dgm:t>
        <a:bodyPr/>
        <a:lstStyle/>
        <a:p>
          <a:endParaRPr lang="en-US"/>
        </a:p>
      </dgm:t>
    </dgm:pt>
    <dgm:pt modelId="{A29881D3-A542-4D32-A79B-79243ADF5C08}" type="sibTrans" cxnId="{47CBB928-8FD8-42FA-878D-E791127F330A}">
      <dgm:prSet/>
      <dgm:spPr/>
      <dgm:t>
        <a:bodyPr/>
        <a:lstStyle/>
        <a:p>
          <a:endParaRPr lang="en-US"/>
        </a:p>
      </dgm:t>
    </dgm:pt>
    <dgm:pt modelId="{8E59EC77-43CA-4612-94DF-93F45CA3EEE1}" type="pres">
      <dgm:prSet presAssocID="{7024D3D1-6BBF-4119-A60A-73541BB46F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0C21C0-73B9-4EEF-A5D2-C4AA3F639FA4}" type="pres">
      <dgm:prSet presAssocID="{D5CF56E1-653A-4992-A86F-9EBFFE0F0A87}" presName="parentText" presStyleLbl="node1" presStyleIdx="0" presStyleCnt="2" custScaleX="90014" custScaleY="80308" custLinFactNeighborX="-5420" custLinFactNeighborY="-431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7BC10-69BD-4810-A75F-246616ED8F24}" type="pres">
      <dgm:prSet presAssocID="{D5CF56E1-653A-4992-A86F-9EBFFE0F0A87}" presName="childText" presStyleLbl="revTx" presStyleIdx="0" presStyleCnt="2" custLinFactNeighborX="-346" custLinFactNeighborY="-34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A9998-FE56-4FC4-A41F-65F87618F2C2}" type="pres">
      <dgm:prSet presAssocID="{493726A6-DEE0-464C-B027-F467872D6991}" presName="parentText" presStyleLbl="node1" presStyleIdx="1" presStyleCnt="2" custScaleX="47101" custScaleY="45017" custLinFactNeighborX="-26877" custLinFactNeighborY="-369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40C5A-E8C2-4622-ACA8-1A87A6AC2AA0}" type="pres">
      <dgm:prSet presAssocID="{493726A6-DEE0-464C-B027-F467872D6991}" presName="childText" presStyleLbl="revTx" presStyleIdx="1" presStyleCnt="2" custLinFactNeighborX="-321" custLinFactNeighborY="-23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CBB928-8FD8-42FA-878D-E791127F330A}" srcId="{493726A6-DEE0-464C-B027-F467872D6991}" destId="{8449C8F4-4054-40CC-8612-561EA7BE8EA9}" srcOrd="1" destOrd="0" parTransId="{612C6D6A-B340-42A9-AB5C-ED8B5715D889}" sibTransId="{A29881D3-A542-4D32-A79B-79243ADF5C08}"/>
    <dgm:cxn modelId="{5ACFB806-D0FB-4478-BFA9-57A8D6D93B81}" srcId="{D5CF56E1-653A-4992-A86F-9EBFFE0F0A87}" destId="{69253B2A-897C-4339-BCAD-B3194ED53B79}" srcOrd="1" destOrd="0" parTransId="{A8472E5A-6A23-4892-AC76-0930A7D1B61B}" sibTransId="{762DE321-7C8A-496F-8083-1FCEC2DD8AF3}"/>
    <dgm:cxn modelId="{AB32E327-4B04-417F-9007-2B1129658287}" srcId="{493726A6-DEE0-464C-B027-F467872D6991}" destId="{092985F5-0BA0-4D74-9E40-1CBB35AB09DD}" srcOrd="0" destOrd="0" parTransId="{54A36E29-D186-4BD0-9692-B5CA57B6E6FB}" sibTransId="{E2F1FDA9-4165-4ED3-AF22-1A1FD0DF10ED}"/>
    <dgm:cxn modelId="{C148F5D6-5831-4B2F-A257-652F612D1A2B}" type="presOf" srcId="{69253B2A-897C-4339-BCAD-B3194ED53B79}" destId="{1AF7BC10-69BD-4810-A75F-246616ED8F24}" srcOrd="0" destOrd="1" presId="urn:microsoft.com/office/officeart/2005/8/layout/vList2"/>
    <dgm:cxn modelId="{81BEAA1A-B068-4120-BC27-40C43F964252}" type="presOf" srcId="{D5CF56E1-653A-4992-A86F-9EBFFE0F0A87}" destId="{E20C21C0-73B9-4EEF-A5D2-C4AA3F639FA4}" srcOrd="0" destOrd="0" presId="urn:microsoft.com/office/officeart/2005/8/layout/vList2"/>
    <dgm:cxn modelId="{016E9FA3-26D6-4CF3-A432-686E9DDE2F4E}" srcId="{7024D3D1-6BBF-4119-A60A-73541BB46FF2}" destId="{D5CF56E1-653A-4992-A86F-9EBFFE0F0A87}" srcOrd="0" destOrd="0" parTransId="{528C337D-21F0-4F1D-80E4-7DD0C3F5B7C3}" sibTransId="{BCE1DCB5-0100-44D8-B532-7F9AC16833B0}"/>
    <dgm:cxn modelId="{2D4C52F5-26B9-4DB5-B207-F7A410EFB8B3}" type="presOf" srcId="{8449C8F4-4054-40CC-8612-561EA7BE8EA9}" destId="{20040C5A-E8C2-4622-ACA8-1A87A6AC2AA0}" srcOrd="0" destOrd="1" presId="urn:microsoft.com/office/officeart/2005/8/layout/vList2"/>
    <dgm:cxn modelId="{62E5F680-F0DE-42ED-8ACE-650D141CE0FC}" type="presOf" srcId="{493726A6-DEE0-464C-B027-F467872D6991}" destId="{15AA9998-FE56-4FC4-A41F-65F87618F2C2}" srcOrd="0" destOrd="0" presId="urn:microsoft.com/office/officeart/2005/8/layout/vList2"/>
    <dgm:cxn modelId="{FE4A5C0B-A78C-4DD2-8D33-75CB0D25EAD8}" srcId="{D5CF56E1-653A-4992-A86F-9EBFFE0F0A87}" destId="{595551B8-13DF-4182-9131-D009C0453D77}" srcOrd="0" destOrd="0" parTransId="{834CBE76-B267-4663-918B-4B1CF1FA6BB7}" sibTransId="{C905BBF1-6579-49D1-A865-4C5CCBE07263}"/>
    <dgm:cxn modelId="{62D47678-0102-4491-8FE9-BDF424EED920}" type="presOf" srcId="{092985F5-0BA0-4D74-9E40-1CBB35AB09DD}" destId="{20040C5A-E8C2-4622-ACA8-1A87A6AC2AA0}" srcOrd="0" destOrd="0" presId="urn:microsoft.com/office/officeart/2005/8/layout/vList2"/>
    <dgm:cxn modelId="{D7F13527-B30D-422C-87A0-77BE8BB4059B}" type="presOf" srcId="{7024D3D1-6BBF-4119-A60A-73541BB46FF2}" destId="{8E59EC77-43CA-4612-94DF-93F45CA3EEE1}" srcOrd="0" destOrd="0" presId="urn:microsoft.com/office/officeart/2005/8/layout/vList2"/>
    <dgm:cxn modelId="{040E1B44-F707-460E-A252-6779E1648A90}" srcId="{7024D3D1-6BBF-4119-A60A-73541BB46FF2}" destId="{493726A6-DEE0-464C-B027-F467872D6991}" srcOrd="1" destOrd="0" parTransId="{417C1609-360A-4B62-83C2-51CCA9762B40}" sibTransId="{7DDD9614-02CC-4ADA-827A-0D634EF6AFB0}"/>
    <dgm:cxn modelId="{5AC25E83-0B23-4210-8E50-1AD35D01E736}" type="presOf" srcId="{595551B8-13DF-4182-9131-D009C0453D77}" destId="{1AF7BC10-69BD-4810-A75F-246616ED8F24}" srcOrd="0" destOrd="0" presId="urn:microsoft.com/office/officeart/2005/8/layout/vList2"/>
    <dgm:cxn modelId="{1E717298-DEEA-4E1C-80AE-941D4DC37AA1}" type="presParOf" srcId="{8E59EC77-43CA-4612-94DF-93F45CA3EEE1}" destId="{E20C21C0-73B9-4EEF-A5D2-C4AA3F639FA4}" srcOrd="0" destOrd="0" presId="urn:microsoft.com/office/officeart/2005/8/layout/vList2"/>
    <dgm:cxn modelId="{CF8A096D-6C62-45FE-BC53-3D27CA3275CB}" type="presParOf" srcId="{8E59EC77-43CA-4612-94DF-93F45CA3EEE1}" destId="{1AF7BC10-69BD-4810-A75F-246616ED8F24}" srcOrd="1" destOrd="0" presId="urn:microsoft.com/office/officeart/2005/8/layout/vList2"/>
    <dgm:cxn modelId="{A56272CE-915C-4A9F-8499-E170D0096437}" type="presParOf" srcId="{8E59EC77-43CA-4612-94DF-93F45CA3EEE1}" destId="{15AA9998-FE56-4FC4-A41F-65F87618F2C2}" srcOrd="2" destOrd="0" presId="urn:microsoft.com/office/officeart/2005/8/layout/vList2"/>
    <dgm:cxn modelId="{77B48E4E-F3F7-43A7-97D1-8C62ED9B88F3}" type="presParOf" srcId="{8E59EC77-43CA-4612-94DF-93F45CA3EEE1}" destId="{20040C5A-E8C2-4622-ACA8-1A87A6AC2AA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5624CF-5D2A-4A58-944B-C6FB6287D9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E86C84-B22A-4FB4-A151-65F1B1A7519F}">
      <dgm:prSet custT="1"/>
      <dgm:spPr/>
      <dgm:t>
        <a:bodyPr/>
        <a:lstStyle/>
        <a:p>
          <a:pPr algn="l" rtl="0"/>
          <a:r>
            <a:rPr lang="en-US" sz="2400" dirty="0" smtClean="0"/>
            <a:t>SBS is represented in main groups </a:t>
          </a:r>
          <a:r>
            <a:rPr lang="en-US" sz="2400" dirty="0" err="1" smtClean="0"/>
            <a:t>organised</a:t>
          </a:r>
          <a:r>
            <a:rPr lang="en-US" sz="2400" dirty="0" smtClean="0"/>
            <a:t> by the EC in relation to </a:t>
          </a:r>
          <a:r>
            <a:rPr lang="en-US" sz="2400" b="1" u="sng" dirty="0" smtClean="0"/>
            <a:t>construction </a:t>
          </a:r>
          <a:r>
            <a:rPr lang="en-US" sz="2400" b="1" u="sng" dirty="0" err="1" smtClean="0"/>
            <a:t>standardisation</a:t>
          </a:r>
          <a:r>
            <a:rPr lang="en-US" sz="2400" b="1" u="sng" dirty="0" smtClean="0"/>
            <a:t>:</a:t>
          </a:r>
          <a:endParaRPr lang="en-US" sz="2400" dirty="0"/>
        </a:p>
      </dgm:t>
    </dgm:pt>
    <dgm:pt modelId="{32E8533A-40DF-4385-B166-ABFE5F33EA16}" type="parTrans" cxnId="{44CADE31-D190-458E-BE7A-D653A9C6C30C}">
      <dgm:prSet/>
      <dgm:spPr/>
      <dgm:t>
        <a:bodyPr/>
        <a:lstStyle/>
        <a:p>
          <a:endParaRPr lang="en-US"/>
        </a:p>
      </dgm:t>
    </dgm:pt>
    <dgm:pt modelId="{70D5BE81-E279-4D96-994F-FCBD3428259F}" type="sibTrans" cxnId="{44CADE31-D190-458E-BE7A-D653A9C6C30C}">
      <dgm:prSet/>
      <dgm:spPr/>
      <dgm:t>
        <a:bodyPr/>
        <a:lstStyle/>
        <a:p>
          <a:endParaRPr lang="en-US"/>
        </a:p>
      </dgm:t>
    </dgm:pt>
    <dgm:pt modelId="{1FD62AAB-BF80-4C29-B8D7-9737BAFE4ED8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2000" dirty="0" smtClean="0"/>
            <a:t>Advisory Group on Construction</a:t>
          </a:r>
          <a:endParaRPr lang="en-US" sz="2000" dirty="0"/>
        </a:p>
      </dgm:t>
    </dgm:pt>
    <dgm:pt modelId="{8BACFF89-19CC-477F-B039-3585EE3A326C}" type="parTrans" cxnId="{903CFCD0-2DEA-4A07-9EF8-3216484625BB}">
      <dgm:prSet/>
      <dgm:spPr/>
      <dgm:t>
        <a:bodyPr/>
        <a:lstStyle/>
        <a:p>
          <a:endParaRPr lang="en-US"/>
        </a:p>
      </dgm:t>
    </dgm:pt>
    <dgm:pt modelId="{F2BC8E9C-4D2F-4F9B-8807-4C8E9E2DE580}" type="sibTrans" cxnId="{903CFCD0-2DEA-4A07-9EF8-3216484625BB}">
      <dgm:prSet/>
      <dgm:spPr/>
      <dgm:t>
        <a:bodyPr/>
        <a:lstStyle/>
        <a:p>
          <a:endParaRPr lang="en-US"/>
        </a:p>
      </dgm:t>
    </dgm:pt>
    <dgm:pt modelId="{17F61FC7-BC16-4DED-91B5-6F9A0165AEF1}">
      <dgm:prSet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2000" dirty="0" smtClean="0"/>
            <a:t>Standing Committee on Construction</a:t>
          </a:r>
          <a:endParaRPr lang="en-US" sz="2000" dirty="0"/>
        </a:p>
      </dgm:t>
    </dgm:pt>
    <dgm:pt modelId="{1CFDD88D-B230-457B-8835-32B9A8397CC2}" type="parTrans" cxnId="{E6757069-8BEF-44D5-AF7F-39384EE34B7C}">
      <dgm:prSet/>
      <dgm:spPr/>
      <dgm:t>
        <a:bodyPr/>
        <a:lstStyle/>
        <a:p>
          <a:endParaRPr lang="en-US"/>
        </a:p>
      </dgm:t>
    </dgm:pt>
    <dgm:pt modelId="{EAA4A5A5-9376-4172-BD11-8D667D30604E}" type="sibTrans" cxnId="{E6757069-8BEF-44D5-AF7F-39384EE34B7C}">
      <dgm:prSet/>
      <dgm:spPr/>
      <dgm:t>
        <a:bodyPr/>
        <a:lstStyle/>
        <a:p>
          <a:endParaRPr lang="en-US"/>
        </a:p>
      </dgm:t>
    </dgm:pt>
    <dgm:pt modelId="{C5B0596B-39E6-43C9-8939-67147ADC93F4}" type="pres">
      <dgm:prSet presAssocID="{2E5624CF-5D2A-4A58-944B-C6FB6287D9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34ADA-9189-4FDC-A8BE-20F447C034F8}" type="pres">
      <dgm:prSet presAssocID="{16E86C84-B22A-4FB4-A151-65F1B1A7519F}" presName="parentText" presStyleLbl="node1" presStyleIdx="0" presStyleCnt="1" custScaleX="85062" custLinFactNeighborX="-7836" custLinFactNeighborY="-383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20619-7316-4147-BC31-9549FEAE8CE5}" type="pres">
      <dgm:prSet presAssocID="{16E86C84-B22A-4FB4-A151-65F1B1A7519F}" presName="childText" presStyleLbl="revTx" presStyleIdx="0" presStyleCnt="1" custLinFactNeighborY="-20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53BF7B-0BF6-45C9-BC12-512A9970204F}" type="presOf" srcId="{1FD62AAB-BF80-4C29-B8D7-9737BAFE4ED8}" destId="{A8F20619-7316-4147-BC31-9549FEAE8CE5}" srcOrd="0" destOrd="0" presId="urn:microsoft.com/office/officeart/2005/8/layout/vList2"/>
    <dgm:cxn modelId="{1AB3BC8B-38A7-4053-AA38-586B1A617DEF}" type="presOf" srcId="{17F61FC7-BC16-4DED-91B5-6F9A0165AEF1}" destId="{A8F20619-7316-4147-BC31-9549FEAE8CE5}" srcOrd="0" destOrd="1" presId="urn:microsoft.com/office/officeart/2005/8/layout/vList2"/>
    <dgm:cxn modelId="{3CA40DAB-F3C2-4B67-B9D9-5FFADB63A221}" type="presOf" srcId="{16E86C84-B22A-4FB4-A151-65F1B1A7519F}" destId="{A3434ADA-9189-4FDC-A8BE-20F447C034F8}" srcOrd="0" destOrd="0" presId="urn:microsoft.com/office/officeart/2005/8/layout/vList2"/>
    <dgm:cxn modelId="{44CADE31-D190-458E-BE7A-D653A9C6C30C}" srcId="{2E5624CF-5D2A-4A58-944B-C6FB6287D9C3}" destId="{16E86C84-B22A-4FB4-A151-65F1B1A7519F}" srcOrd="0" destOrd="0" parTransId="{32E8533A-40DF-4385-B166-ABFE5F33EA16}" sibTransId="{70D5BE81-E279-4D96-994F-FCBD3428259F}"/>
    <dgm:cxn modelId="{E6757069-8BEF-44D5-AF7F-39384EE34B7C}" srcId="{16E86C84-B22A-4FB4-A151-65F1B1A7519F}" destId="{17F61FC7-BC16-4DED-91B5-6F9A0165AEF1}" srcOrd="1" destOrd="0" parTransId="{1CFDD88D-B230-457B-8835-32B9A8397CC2}" sibTransId="{EAA4A5A5-9376-4172-BD11-8D667D30604E}"/>
    <dgm:cxn modelId="{903CFCD0-2DEA-4A07-9EF8-3216484625BB}" srcId="{16E86C84-B22A-4FB4-A151-65F1B1A7519F}" destId="{1FD62AAB-BF80-4C29-B8D7-9737BAFE4ED8}" srcOrd="0" destOrd="0" parTransId="{8BACFF89-19CC-477F-B039-3585EE3A326C}" sibTransId="{F2BC8E9C-4D2F-4F9B-8807-4C8E9E2DE580}"/>
    <dgm:cxn modelId="{22BBF07A-90AC-4E27-A261-73332B60ECD8}" type="presOf" srcId="{2E5624CF-5D2A-4A58-944B-C6FB6287D9C3}" destId="{C5B0596B-39E6-43C9-8939-67147ADC93F4}" srcOrd="0" destOrd="0" presId="urn:microsoft.com/office/officeart/2005/8/layout/vList2"/>
    <dgm:cxn modelId="{31757366-2214-4E63-B890-A85367B15DBA}" type="presParOf" srcId="{C5B0596B-39E6-43C9-8939-67147ADC93F4}" destId="{A3434ADA-9189-4FDC-A8BE-20F447C034F8}" srcOrd="0" destOrd="0" presId="urn:microsoft.com/office/officeart/2005/8/layout/vList2"/>
    <dgm:cxn modelId="{9EFF09CC-1220-4D94-8737-54CFC1E87D7F}" type="presParOf" srcId="{C5B0596B-39E6-43C9-8939-67147ADC93F4}" destId="{A8F20619-7316-4147-BC31-9549FEAE8CE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CEBAE9-E010-4B87-A562-F0B9084373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6A1869-03E0-4984-888F-E0B23FDF0701}">
      <dgm:prSet custT="1"/>
      <dgm:spPr/>
      <dgm:t>
        <a:bodyPr/>
        <a:lstStyle/>
        <a:p>
          <a:pPr rtl="0"/>
          <a:r>
            <a:rPr lang="en-US" sz="2400" dirty="0" smtClean="0"/>
            <a:t>SBS is also represented in :</a:t>
          </a:r>
          <a:endParaRPr lang="en-US" sz="2400" dirty="0"/>
        </a:p>
      </dgm:t>
    </dgm:pt>
    <dgm:pt modelId="{C0D3323A-5DE7-4E81-ACD3-DAE099E788A0}" type="parTrans" cxnId="{999A6288-198B-4B36-8358-2B350B774B5D}">
      <dgm:prSet/>
      <dgm:spPr/>
      <dgm:t>
        <a:bodyPr/>
        <a:lstStyle/>
        <a:p>
          <a:endParaRPr lang="en-US"/>
        </a:p>
      </dgm:t>
    </dgm:pt>
    <dgm:pt modelId="{6E41FBDE-89EE-4CB1-AB33-58A042898542}" type="sibTrans" cxnId="{999A6288-198B-4B36-8358-2B350B774B5D}">
      <dgm:prSet/>
      <dgm:spPr/>
      <dgm:t>
        <a:bodyPr/>
        <a:lstStyle/>
        <a:p>
          <a:endParaRPr lang="en-US"/>
        </a:p>
      </dgm:t>
    </dgm:pt>
    <dgm:pt modelId="{76B0A3BE-61D9-45AE-87E7-9120EA49488E}">
      <dgm:prSet/>
      <dgm:spPr/>
      <dgm:t>
        <a:bodyPr/>
        <a:lstStyle/>
        <a:p>
          <a:pPr rtl="0">
            <a:lnSpc>
              <a:spcPct val="150000"/>
            </a:lnSpc>
          </a:pPr>
          <a:r>
            <a:rPr lang="en-US" dirty="0" smtClean="0"/>
            <a:t>EOTA Advisory Group</a:t>
          </a:r>
          <a:endParaRPr lang="en-US" dirty="0"/>
        </a:p>
      </dgm:t>
    </dgm:pt>
    <dgm:pt modelId="{6FBBD490-FDFA-4FEA-904C-55A83F805051}" type="parTrans" cxnId="{03BB3416-F85A-4E7A-A15F-B41C3C13DCB2}">
      <dgm:prSet/>
      <dgm:spPr/>
      <dgm:t>
        <a:bodyPr/>
        <a:lstStyle/>
        <a:p>
          <a:endParaRPr lang="en-US"/>
        </a:p>
      </dgm:t>
    </dgm:pt>
    <dgm:pt modelId="{2A9845E4-27A8-4D22-B517-12C0B094FC9B}" type="sibTrans" cxnId="{03BB3416-F85A-4E7A-A15F-B41C3C13DCB2}">
      <dgm:prSet/>
      <dgm:spPr/>
      <dgm:t>
        <a:bodyPr/>
        <a:lstStyle/>
        <a:p>
          <a:endParaRPr lang="en-US"/>
        </a:p>
      </dgm:t>
    </dgm:pt>
    <dgm:pt modelId="{459C1579-4717-4042-B343-BA625FA8187D}">
      <dgm:prSet/>
      <dgm:spPr/>
      <dgm:t>
        <a:bodyPr/>
        <a:lstStyle/>
        <a:p>
          <a:pPr rtl="0">
            <a:lnSpc>
              <a:spcPct val="150000"/>
            </a:lnSpc>
          </a:pPr>
          <a:r>
            <a:rPr lang="en-US" dirty="0" smtClean="0"/>
            <a:t>Construction Sector Network Core Group</a:t>
          </a:r>
          <a:endParaRPr lang="en-US" dirty="0"/>
        </a:p>
      </dgm:t>
    </dgm:pt>
    <dgm:pt modelId="{3D0C25A5-4C27-4059-8DA2-DDAE36BFBD4D}" type="parTrans" cxnId="{61910DC1-4F47-4E11-8B02-FFE367A5CEA3}">
      <dgm:prSet/>
      <dgm:spPr/>
      <dgm:t>
        <a:bodyPr/>
        <a:lstStyle/>
        <a:p>
          <a:endParaRPr lang="en-US"/>
        </a:p>
      </dgm:t>
    </dgm:pt>
    <dgm:pt modelId="{8E6CA8C3-681F-48BE-9E83-EB90439B8EA6}" type="sibTrans" cxnId="{61910DC1-4F47-4E11-8B02-FFE367A5CEA3}">
      <dgm:prSet/>
      <dgm:spPr/>
      <dgm:t>
        <a:bodyPr/>
        <a:lstStyle/>
        <a:p>
          <a:endParaRPr lang="en-US"/>
        </a:p>
      </dgm:t>
    </dgm:pt>
    <dgm:pt modelId="{E1D4BD29-2275-4379-8E9B-C805D8A1731C}">
      <dgm:prSet/>
      <dgm:spPr/>
      <dgm:t>
        <a:bodyPr/>
        <a:lstStyle/>
        <a:p>
          <a:pPr rtl="0">
            <a:lnSpc>
              <a:spcPct val="150000"/>
            </a:lnSpc>
          </a:pPr>
          <a:r>
            <a:rPr lang="en-US" dirty="0" smtClean="0"/>
            <a:t>CEN BT WG 102 on Construction</a:t>
          </a:r>
          <a:endParaRPr lang="en-US" dirty="0"/>
        </a:p>
      </dgm:t>
    </dgm:pt>
    <dgm:pt modelId="{AA77A349-D492-4156-9031-515BEEC9B33D}" type="parTrans" cxnId="{6AB71486-4154-410D-89B9-9A3F91A84ADC}">
      <dgm:prSet/>
      <dgm:spPr/>
      <dgm:t>
        <a:bodyPr/>
        <a:lstStyle/>
        <a:p>
          <a:endParaRPr lang="en-US"/>
        </a:p>
      </dgm:t>
    </dgm:pt>
    <dgm:pt modelId="{E9D66D67-EA8E-4D21-85E3-780660AA611A}" type="sibTrans" cxnId="{6AB71486-4154-410D-89B9-9A3F91A84ADC}">
      <dgm:prSet/>
      <dgm:spPr/>
      <dgm:t>
        <a:bodyPr/>
        <a:lstStyle/>
        <a:p>
          <a:endParaRPr lang="en-US"/>
        </a:p>
      </dgm:t>
    </dgm:pt>
    <dgm:pt modelId="{946DC7CA-F012-42C5-8131-3150C744BC5B}">
      <dgm:prSet/>
      <dgm:spPr/>
      <dgm:t>
        <a:bodyPr/>
        <a:lstStyle/>
        <a:p>
          <a:pPr rtl="0">
            <a:lnSpc>
              <a:spcPct val="150000"/>
            </a:lnSpc>
          </a:pPr>
          <a:r>
            <a:rPr lang="en-US" dirty="0" smtClean="0"/>
            <a:t>CEN/CENELEC BT WG 9 ‘Strategy for the construction sector’ </a:t>
          </a:r>
          <a:endParaRPr lang="en-US" dirty="0"/>
        </a:p>
      </dgm:t>
    </dgm:pt>
    <dgm:pt modelId="{5D1C2FA4-DA96-49A0-A69A-EA10A607BD64}" type="parTrans" cxnId="{3E7A50DB-A969-4F1A-93BE-F98AC3412880}">
      <dgm:prSet/>
      <dgm:spPr/>
      <dgm:t>
        <a:bodyPr/>
        <a:lstStyle/>
        <a:p>
          <a:endParaRPr lang="en-US"/>
        </a:p>
      </dgm:t>
    </dgm:pt>
    <dgm:pt modelId="{88B92D6D-DCE8-4984-AC74-F654F4EFA5A6}" type="sibTrans" cxnId="{3E7A50DB-A969-4F1A-93BE-F98AC3412880}">
      <dgm:prSet/>
      <dgm:spPr/>
      <dgm:t>
        <a:bodyPr/>
        <a:lstStyle/>
        <a:p>
          <a:endParaRPr lang="en-US"/>
        </a:p>
      </dgm:t>
    </dgm:pt>
    <dgm:pt modelId="{BBE1AAEA-40F5-4DD4-9D05-4E6686027D7F}" type="pres">
      <dgm:prSet presAssocID="{26CEBAE9-E010-4B87-A562-F0B9084373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7445C0-EDFC-4639-A8AC-3DA1640C86AF}" type="pres">
      <dgm:prSet presAssocID="{CD6A1869-03E0-4984-888F-E0B23FDF070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A59FD-C0F2-4FB8-BA09-4039EAFF01C5}" type="pres">
      <dgm:prSet presAssocID="{CD6A1869-03E0-4984-888F-E0B23FDF070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50502B-5DFB-46D9-A502-D806E0363BC9}" type="presOf" srcId="{76B0A3BE-61D9-45AE-87E7-9120EA49488E}" destId="{91BA59FD-C0F2-4FB8-BA09-4039EAFF01C5}" srcOrd="0" destOrd="0" presId="urn:microsoft.com/office/officeart/2005/8/layout/vList2"/>
    <dgm:cxn modelId="{6AB71486-4154-410D-89B9-9A3F91A84ADC}" srcId="{CD6A1869-03E0-4984-888F-E0B23FDF0701}" destId="{E1D4BD29-2275-4379-8E9B-C805D8A1731C}" srcOrd="2" destOrd="0" parTransId="{AA77A349-D492-4156-9031-515BEEC9B33D}" sibTransId="{E9D66D67-EA8E-4D21-85E3-780660AA611A}"/>
    <dgm:cxn modelId="{999A6288-198B-4B36-8358-2B350B774B5D}" srcId="{26CEBAE9-E010-4B87-A562-F0B90843734E}" destId="{CD6A1869-03E0-4984-888F-E0B23FDF0701}" srcOrd="0" destOrd="0" parTransId="{C0D3323A-5DE7-4E81-ACD3-DAE099E788A0}" sibTransId="{6E41FBDE-89EE-4CB1-AB33-58A042898542}"/>
    <dgm:cxn modelId="{03BB3416-F85A-4E7A-A15F-B41C3C13DCB2}" srcId="{CD6A1869-03E0-4984-888F-E0B23FDF0701}" destId="{76B0A3BE-61D9-45AE-87E7-9120EA49488E}" srcOrd="0" destOrd="0" parTransId="{6FBBD490-FDFA-4FEA-904C-55A83F805051}" sibTransId="{2A9845E4-27A8-4D22-B517-12C0B094FC9B}"/>
    <dgm:cxn modelId="{7A0D794D-8F86-4FF2-8342-23D509AC6FBA}" type="presOf" srcId="{946DC7CA-F012-42C5-8131-3150C744BC5B}" destId="{91BA59FD-C0F2-4FB8-BA09-4039EAFF01C5}" srcOrd="0" destOrd="3" presId="urn:microsoft.com/office/officeart/2005/8/layout/vList2"/>
    <dgm:cxn modelId="{640D3F1B-1FA7-4217-940C-B88645125748}" type="presOf" srcId="{CD6A1869-03E0-4984-888F-E0B23FDF0701}" destId="{BB7445C0-EDFC-4639-A8AC-3DA1640C86AF}" srcOrd="0" destOrd="0" presId="urn:microsoft.com/office/officeart/2005/8/layout/vList2"/>
    <dgm:cxn modelId="{61910DC1-4F47-4E11-8B02-FFE367A5CEA3}" srcId="{CD6A1869-03E0-4984-888F-E0B23FDF0701}" destId="{459C1579-4717-4042-B343-BA625FA8187D}" srcOrd="1" destOrd="0" parTransId="{3D0C25A5-4C27-4059-8DA2-DDAE36BFBD4D}" sibTransId="{8E6CA8C3-681F-48BE-9E83-EB90439B8EA6}"/>
    <dgm:cxn modelId="{1FB0A61E-27F1-4736-BFB0-7E3A3D02438A}" type="presOf" srcId="{26CEBAE9-E010-4B87-A562-F0B90843734E}" destId="{BBE1AAEA-40F5-4DD4-9D05-4E6686027D7F}" srcOrd="0" destOrd="0" presId="urn:microsoft.com/office/officeart/2005/8/layout/vList2"/>
    <dgm:cxn modelId="{3E7A50DB-A969-4F1A-93BE-F98AC3412880}" srcId="{CD6A1869-03E0-4984-888F-E0B23FDF0701}" destId="{946DC7CA-F012-42C5-8131-3150C744BC5B}" srcOrd="3" destOrd="0" parTransId="{5D1C2FA4-DA96-49A0-A69A-EA10A607BD64}" sibTransId="{88B92D6D-DCE8-4984-AC74-F654F4EFA5A6}"/>
    <dgm:cxn modelId="{4E88071D-5330-4015-BB64-18F25968AE85}" type="presOf" srcId="{459C1579-4717-4042-B343-BA625FA8187D}" destId="{91BA59FD-C0F2-4FB8-BA09-4039EAFF01C5}" srcOrd="0" destOrd="1" presId="urn:microsoft.com/office/officeart/2005/8/layout/vList2"/>
    <dgm:cxn modelId="{B38AD0F3-8408-4BA1-97B6-994A28274437}" type="presOf" srcId="{E1D4BD29-2275-4379-8E9B-C805D8A1731C}" destId="{91BA59FD-C0F2-4FB8-BA09-4039EAFF01C5}" srcOrd="0" destOrd="2" presId="urn:microsoft.com/office/officeart/2005/8/layout/vList2"/>
    <dgm:cxn modelId="{72CC9AA8-F259-456D-8988-ADBD93615A2D}" type="presParOf" srcId="{BBE1AAEA-40F5-4DD4-9D05-4E6686027D7F}" destId="{BB7445C0-EDFC-4639-A8AC-3DA1640C86AF}" srcOrd="0" destOrd="0" presId="urn:microsoft.com/office/officeart/2005/8/layout/vList2"/>
    <dgm:cxn modelId="{72C31FE9-D8E0-4387-BCC0-C47139972CF4}" type="presParOf" srcId="{BBE1AAEA-40F5-4DD4-9D05-4E6686027D7F}" destId="{91BA59FD-C0F2-4FB8-BA09-4039EAFF01C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DA3CD2-7543-445F-99A2-B930923E31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FE667D-4741-4016-B19E-A44004E6352D}">
      <dgm:prSet custT="1"/>
      <dgm:spPr/>
      <dgm:t>
        <a:bodyPr/>
        <a:lstStyle/>
        <a:p>
          <a:pPr algn="l" rtl="0"/>
          <a:r>
            <a:rPr lang="en-US" sz="2000" dirty="0" smtClean="0"/>
            <a:t>Ensure the flow of information to the SBS members and the continuous input from the network to SBS central structure</a:t>
          </a:r>
          <a:endParaRPr lang="en-US" sz="2000" dirty="0"/>
        </a:p>
      </dgm:t>
    </dgm:pt>
    <dgm:pt modelId="{96408198-2C9D-4275-B46F-BE9DEC068D1A}" type="parTrans" cxnId="{DF4AD306-8F84-47E5-B634-4F20707C9715}">
      <dgm:prSet/>
      <dgm:spPr/>
      <dgm:t>
        <a:bodyPr/>
        <a:lstStyle/>
        <a:p>
          <a:endParaRPr lang="en-US"/>
        </a:p>
      </dgm:t>
    </dgm:pt>
    <dgm:pt modelId="{A4B76C81-F74D-470D-95A3-3A2F952A58E7}" type="sibTrans" cxnId="{DF4AD306-8F84-47E5-B634-4F20707C9715}">
      <dgm:prSet/>
      <dgm:spPr/>
      <dgm:t>
        <a:bodyPr/>
        <a:lstStyle/>
        <a:p>
          <a:endParaRPr lang="en-US"/>
        </a:p>
      </dgm:t>
    </dgm:pt>
    <dgm:pt modelId="{45997E9D-86F1-43C8-BA28-92084BB79950}">
      <dgm:prSet custT="1"/>
      <dgm:spPr>
        <a:noFill/>
        <a:ln>
          <a:noFill/>
        </a:ln>
      </dgm:spPr>
      <dgm:t>
        <a:bodyPr/>
        <a:lstStyle/>
        <a:p>
          <a:pPr rtl="0"/>
          <a:r>
            <a:rPr lang="en-US" sz="2100" i="1" dirty="0" smtClean="0"/>
            <a:t>(</a:t>
          </a:r>
          <a:r>
            <a:rPr lang="en-US" sz="2000" i="0" dirty="0" smtClean="0">
              <a:solidFill>
                <a:schemeClr val="tx1"/>
              </a:solidFill>
            </a:rPr>
            <a:t>e.g. through policy-related circulars , </a:t>
          </a:r>
          <a:r>
            <a:rPr lang="en-US" sz="2000" i="0" dirty="0" smtClean="0">
              <a:solidFill>
                <a:schemeClr val="tx1"/>
              </a:solidFill>
            </a:rPr>
            <a:t>newsletters…</a:t>
          </a:r>
          <a:r>
            <a:rPr lang="en-US" sz="2100" i="1" dirty="0" smtClean="0"/>
            <a:t> </a:t>
          </a:r>
          <a:r>
            <a:rPr lang="en-US" sz="2100" i="1" dirty="0" smtClean="0"/>
            <a:t>CPR, EOTA and CEN meetings, consultations, etc.)</a:t>
          </a:r>
          <a:endParaRPr lang="en-US" sz="2100" dirty="0"/>
        </a:p>
      </dgm:t>
    </dgm:pt>
    <dgm:pt modelId="{D8CF205F-487D-4810-A910-ABF9F646CCAA}" type="parTrans" cxnId="{4D1B660B-7102-403C-B600-8A4A3A8B4620}">
      <dgm:prSet/>
      <dgm:spPr/>
      <dgm:t>
        <a:bodyPr/>
        <a:lstStyle/>
        <a:p>
          <a:endParaRPr lang="en-US"/>
        </a:p>
      </dgm:t>
    </dgm:pt>
    <dgm:pt modelId="{F5992A03-0B74-461E-8327-7E1B05526858}" type="sibTrans" cxnId="{4D1B660B-7102-403C-B600-8A4A3A8B4620}">
      <dgm:prSet/>
      <dgm:spPr/>
      <dgm:t>
        <a:bodyPr/>
        <a:lstStyle/>
        <a:p>
          <a:endParaRPr lang="en-US"/>
        </a:p>
      </dgm:t>
    </dgm:pt>
    <dgm:pt modelId="{8637AC58-BF12-4EA7-B37B-EC469C44E5EF}">
      <dgm:prSet custT="1"/>
      <dgm:spPr>
        <a:solidFill>
          <a:srgbClr val="FFAE27"/>
        </a:solidFill>
      </dgm:spPr>
      <dgm:t>
        <a:bodyPr/>
        <a:lstStyle/>
        <a:p>
          <a:pPr algn="ctr" rtl="0"/>
          <a:r>
            <a:rPr lang="en-US" sz="2000" b="1" dirty="0" smtClean="0"/>
            <a:t>SBS Construction Forum</a:t>
          </a:r>
          <a:endParaRPr lang="en-US" sz="2000" dirty="0"/>
        </a:p>
      </dgm:t>
    </dgm:pt>
    <dgm:pt modelId="{A9F70999-54CD-4C7A-8904-C7120DA16C92}" type="parTrans" cxnId="{A2D223B2-39A9-455B-9291-17332351C4A3}">
      <dgm:prSet/>
      <dgm:spPr/>
      <dgm:t>
        <a:bodyPr/>
        <a:lstStyle/>
        <a:p>
          <a:endParaRPr lang="en-US"/>
        </a:p>
      </dgm:t>
    </dgm:pt>
    <dgm:pt modelId="{9F394E3F-E617-48D7-95EE-CC88D75AAF9A}" type="sibTrans" cxnId="{A2D223B2-39A9-455B-9291-17332351C4A3}">
      <dgm:prSet/>
      <dgm:spPr/>
      <dgm:t>
        <a:bodyPr/>
        <a:lstStyle/>
        <a:p>
          <a:endParaRPr lang="en-US"/>
        </a:p>
      </dgm:t>
    </dgm:pt>
    <dgm:pt modelId="{4180EE12-1FD9-40BC-A057-C6185FF30273}">
      <dgm:prSet custT="1"/>
      <dgm:spPr/>
      <dgm:t>
        <a:bodyPr/>
        <a:lstStyle/>
        <a:p>
          <a:pPr rtl="0"/>
          <a:r>
            <a:rPr lang="en-US" sz="2000" dirty="0" smtClean="0"/>
            <a:t>Open to all representatives of SBS’ construction members, EC, and other stakeholders (e.g. CPE, FIEC)</a:t>
          </a:r>
          <a:endParaRPr lang="en-US" sz="2000" dirty="0"/>
        </a:p>
      </dgm:t>
    </dgm:pt>
    <dgm:pt modelId="{B5D25B10-255C-4293-AB9A-74B6A138C500}" type="parTrans" cxnId="{3D22CEC1-6395-481C-9352-7CB150931FCE}">
      <dgm:prSet/>
      <dgm:spPr/>
      <dgm:t>
        <a:bodyPr/>
        <a:lstStyle/>
        <a:p>
          <a:endParaRPr lang="en-US"/>
        </a:p>
      </dgm:t>
    </dgm:pt>
    <dgm:pt modelId="{5CACDD95-10B0-4349-ADB6-466D64E8B667}" type="sibTrans" cxnId="{3D22CEC1-6395-481C-9352-7CB150931FCE}">
      <dgm:prSet/>
      <dgm:spPr/>
      <dgm:t>
        <a:bodyPr/>
        <a:lstStyle/>
        <a:p>
          <a:endParaRPr lang="en-US"/>
        </a:p>
      </dgm:t>
    </dgm:pt>
    <dgm:pt modelId="{CEA3E712-EE6F-4008-AF28-C2F8E2C8746A}">
      <dgm:prSet custT="1"/>
      <dgm:spPr/>
      <dgm:t>
        <a:bodyPr/>
        <a:lstStyle/>
        <a:p>
          <a:pPr rtl="0"/>
          <a:r>
            <a:rPr lang="en-US" sz="2000" dirty="0" smtClean="0"/>
            <a:t>Meets on a yearly basis </a:t>
          </a:r>
          <a:endParaRPr lang="en-US" sz="2000" dirty="0"/>
        </a:p>
      </dgm:t>
    </dgm:pt>
    <dgm:pt modelId="{6DE036B3-D3AF-43FC-8023-9ED6C5E7FFBB}" type="parTrans" cxnId="{7DD5AFA5-89D7-4D81-81ED-E04661166238}">
      <dgm:prSet/>
      <dgm:spPr/>
      <dgm:t>
        <a:bodyPr/>
        <a:lstStyle/>
        <a:p>
          <a:endParaRPr lang="en-US"/>
        </a:p>
      </dgm:t>
    </dgm:pt>
    <dgm:pt modelId="{5624A1BA-9780-4EBE-B865-DA3D1DF158DA}" type="sibTrans" cxnId="{7DD5AFA5-89D7-4D81-81ED-E04661166238}">
      <dgm:prSet/>
      <dgm:spPr/>
      <dgm:t>
        <a:bodyPr/>
        <a:lstStyle/>
        <a:p>
          <a:endParaRPr lang="en-US"/>
        </a:p>
      </dgm:t>
    </dgm:pt>
    <dgm:pt modelId="{00D850EF-DD6A-48A4-9E34-9F053FF1CE1F}">
      <dgm:prSet custT="1"/>
      <dgm:spPr/>
      <dgm:t>
        <a:bodyPr/>
        <a:lstStyle/>
        <a:p>
          <a:pPr rtl="0"/>
          <a:r>
            <a:rPr lang="en-US" sz="2000" dirty="0" smtClean="0"/>
            <a:t>Contributes to the SBS sectoral approach proposal for 2017</a:t>
          </a:r>
          <a:endParaRPr lang="en-US" sz="2000" dirty="0"/>
        </a:p>
      </dgm:t>
    </dgm:pt>
    <dgm:pt modelId="{55070685-7374-4B07-B95E-40ECAF31B74F}" type="parTrans" cxnId="{AB2F2ED4-417B-456D-8D8C-1DBD2E38F104}">
      <dgm:prSet/>
      <dgm:spPr/>
      <dgm:t>
        <a:bodyPr/>
        <a:lstStyle/>
        <a:p>
          <a:endParaRPr lang="en-US"/>
        </a:p>
      </dgm:t>
    </dgm:pt>
    <dgm:pt modelId="{8D5FFC97-11B6-45AF-A8EB-52DA52281A37}" type="sibTrans" cxnId="{AB2F2ED4-417B-456D-8D8C-1DBD2E38F104}">
      <dgm:prSet/>
      <dgm:spPr/>
      <dgm:t>
        <a:bodyPr/>
        <a:lstStyle/>
        <a:p>
          <a:endParaRPr lang="en-US"/>
        </a:p>
      </dgm:t>
    </dgm:pt>
    <dgm:pt modelId="{97127E1E-4CC0-4DE9-8974-1D882680450E}" type="pres">
      <dgm:prSet presAssocID="{47DA3CD2-7543-445F-99A2-B930923E31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FF7C75-0806-4E80-9798-67A96259BDC4}" type="pres">
      <dgm:prSet presAssocID="{97FE667D-4741-4016-B19E-A44004E6352D}" presName="parentText" presStyleLbl="node1" presStyleIdx="0" presStyleCnt="3" custScaleX="100000" custScaleY="102551" custLinFactNeighborX="-6579" custLinFactNeighborY="-432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34792-AC01-4C4A-A4CA-BBF46AC4B6A3}" type="pres">
      <dgm:prSet presAssocID="{A4B76C81-F74D-470D-95A3-3A2F952A58E7}" presName="spacer" presStyleCnt="0"/>
      <dgm:spPr/>
    </dgm:pt>
    <dgm:pt modelId="{753AEEAA-29BE-4000-9F34-2880B203FBF0}" type="pres">
      <dgm:prSet presAssocID="{45997E9D-86F1-43C8-BA28-92084BB7995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487AD-467F-43FE-BED4-1925CF064777}" type="pres">
      <dgm:prSet presAssocID="{F5992A03-0B74-461E-8327-7E1B05526858}" presName="spacer" presStyleCnt="0"/>
      <dgm:spPr/>
    </dgm:pt>
    <dgm:pt modelId="{679B9086-4EC9-4108-87E6-843F5A06A5EB}" type="pres">
      <dgm:prSet presAssocID="{8637AC58-BF12-4EA7-B37B-EC469C44E5EF}" presName="parentText" presStyleLbl="node1" presStyleIdx="2" presStyleCnt="3" custScaleX="42050" custLinFactNeighborX="-407" custLinFactNeighborY="-227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E4BBD-32ED-47F7-A1F2-6D0AEEA37C09}" type="pres">
      <dgm:prSet presAssocID="{8637AC58-BF12-4EA7-B37B-EC469C44E5EF}" presName="childText" presStyleLbl="revTx" presStyleIdx="0" presStyleCnt="1" custScaleY="125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6D1A66-6324-47C1-B834-FD9AA93A377F}" type="presOf" srcId="{4180EE12-1FD9-40BC-A057-C6185FF30273}" destId="{EBAE4BBD-32ED-47F7-A1F2-6D0AEEA37C09}" srcOrd="0" destOrd="0" presId="urn:microsoft.com/office/officeart/2005/8/layout/vList2"/>
    <dgm:cxn modelId="{7DD5AFA5-89D7-4D81-81ED-E04661166238}" srcId="{8637AC58-BF12-4EA7-B37B-EC469C44E5EF}" destId="{CEA3E712-EE6F-4008-AF28-C2F8E2C8746A}" srcOrd="1" destOrd="0" parTransId="{6DE036B3-D3AF-43FC-8023-9ED6C5E7FFBB}" sibTransId="{5624A1BA-9780-4EBE-B865-DA3D1DF158DA}"/>
    <dgm:cxn modelId="{AB2F2ED4-417B-456D-8D8C-1DBD2E38F104}" srcId="{8637AC58-BF12-4EA7-B37B-EC469C44E5EF}" destId="{00D850EF-DD6A-48A4-9E34-9F053FF1CE1F}" srcOrd="2" destOrd="0" parTransId="{55070685-7374-4B07-B95E-40ECAF31B74F}" sibTransId="{8D5FFC97-11B6-45AF-A8EB-52DA52281A37}"/>
    <dgm:cxn modelId="{B74271CF-DC08-49C2-808B-BD24A0069544}" type="presOf" srcId="{8637AC58-BF12-4EA7-B37B-EC469C44E5EF}" destId="{679B9086-4EC9-4108-87E6-843F5A06A5EB}" srcOrd="0" destOrd="0" presId="urn:microsoft.com/office/officeart/2005/8/layout/vList2"/>
    <dgm:cxn modelId="{D08242E6-4A5C-4FE5-81F1-2BDDBBD090B0}" type="presOf" srcId="{47DA3CD2-7543-445F-99A2-B930923E3107}" destId="{97127E1E-4CC0-4DE9-8974-1D882680450E}" srcOrd="0" destOrd="0" presId="urn:microsoft.com/office/officeart/2005/8/layout/vList2"/>
    <dgm:cxn modelId="{4D1B660B-7102-403C-B600-8A4A3A8B4620}" srcId="{47DA3CD2-7543-445F-99A2-B930923E3107}" destId="{45997E9D-86F1-43C8-BA28-92084BB79950}" srcOrd="1" destOrd="0" parTransId="{D8CF205F-487D-4810-A910-ABF9F646CCAA}" sibTransId="{F5992A03-0B74-461E-8327-7E1B05526858}"/>
    <dgm:cxn modelId="{B5ABAB93-08C3-48D0-B751-7EACDBE3289A}" type="presOf" srcId="{00D850EF-DD6A-48A4-9E34-9F053FF1CE1F}" destId="{EBAE4BBD-32ED-47F7-A1F2-6D0AEEA37C09}" srcOrd="0" destOrd="2" presId="urn:microsoft.com/office/officeart/2005/8/layout/vList2"/>
    <dgm:cxn modelId="{DF4AD306-8F84-47E5-B634-4F20707C9715}" srcId="{47DA3CD2-7543-445F-99A2-B930923E3107}" destId="{97FE667D-4741-4016-B19E-A44004E6352D}" srcOrd="0" destOrd="0" parTransId="{96408198-2C9D-4275-B46F-BE9DEC068D1A}" sibTransId="{A4B76C81-F74D-470D-95A3-3A2F952A58E7}"/>
    <dgm:cxn modelId="{6FE8D4C8-BAEE-4B24-A9FB-99DD1137281C}" type="presOf" srcId="{97FE667D-4741-4016-B19E-A44004E6352D}" destId="{01FF7C75-0806-4E80-9798-67A96259BDC4}" srcOrd="0" destOrd="0" presId="urn:microsoft.com/office/officeart/2005/8/layout/vList2"/>
    <dgm:cxn modelId="{3D22CEC1-6395-481C-9352-7CB150931FCE}" srcId="{8637AC58-BF12-4EA7-B37B-EC469C44E5EF}" destId="{4180EE12-1FD9-40BC-A057-C6185FF30273}" srcOrd="0" destOrd="0" parTransId="{B5D25B10-255C-4293-AB9A-74B6A138C500}" sibTransId="{5CACDD95-10B0-4349-ADB6-466D64E8B667}"/>
    <dgm:cxn modelId="{396D3115-3D57-4F56-BC2C-C1C5688C5451}" type="presOf" srcId="{CEA3E712-EE6F-4008-AF28-C2F8E2C8746A}" destId="{EBAE4BBD-32ED-47F7-A1F2-6D0AEEA37C09}" srcOrd="0" destOrd="1" presId="urn:microsoft.com/office/officeart/2005/8/layout/vList2"/>
    <dgm:cxn modelId="{D03ED721-C144-4433-AB65-B0B9C1938C7B}" type="presOf" srcId="{45997E9D-86F1-43C8-BA28-92084BB79950}" destId="{753AEEAA-29BE-4000-9F34-2880B203FBF0}" srcOrd="0" destOrd="0" presId="urn:microsoft.com/office/officeart/2005/8/layout/vList2"/>
    <dgm:cxn modelId="{A2D223B2-39A9-455B-9291-17332351C4A3}" srcId="{47DA3CD2-7543-445F-99A2-B930923E3107}" destId="{8637AC58-BF12-4EA7-B37B-EC469C44E5EF}" srcOrd="2" destOrd="0" parTransId="{A9F70999-54CD-4C7A-8904-C7120DA16C92}" sibTransId="{9F394E3F-E617-48D7-95EE-CC88D75AAF9A}"/>
    <dgm:cxn modelId="{F11D6554-1303-4482-A7CD-003855CFB999}" type="presParOf" srcId="{97127E1E-4CC0-4DE9-8974-1D882680450E}" destId="{01FF7C75-0806-4E80-9798-67A96259BDC4}" srcOrd="0" destOrd="0" presId="urn:microsoft.com/office/officeart/2005/8/layout/vList2"/>
    <dgm:cxn modelId="{1AAE1D69-BCCE-473F-906C-12EF57372040}" type="presParOf" srcId="{97127E1E-4CC0-4DE9-8974-1D882680450E}" destId="{B2234792-AC01-4C4A-A4CA-BBF46AC4B6A3}" srcOrd="1" destOrd="0" presId="urn:microsoft.com/office/officeart/2005/8/layout/vList2"/>
    <dgm:cxn modelId="{90E805BB-457F-4B8A-9A26-E2EBD6B3EA0C}" type="presParOf" srcId="{97127E1E-4CC0-4DE9-8974-1D882680450E}" destId="{753AEEAA-29BE-4000-9F34-2880B203FBF0}" srcOrd="2" destOrd="0" presId="urn:microsoft.com/office/officeart/2005/8/layout/vList2"/>
    <dgm:cxn modelId="{26B4C355-244F-4539-A373-F6E0DF602090}" type="presParOf" srcId="{97127E1E-4CC0-4DE9-8974-1D882680450E}" destId="{820487AD-467F-43FE-BED4-1925CF064777}" srcOrd="3" destOrd="0" presId="urn:microsoft.com/office/officeart/2005/8/layout/vList2"/>
    <dgm:cxn modelId="{E3ECC665-AC14-4E1C-A426-9E83958C7C29}" type="presParOf" srcId="{97127E1E-4CC0-4DE9-8974-1D882680450E}" destId="{679B9086-4EC9-4108-87E6-843F5A06A5EB}" srcOrd="4" destOrd="0" presId="urn:microsoft.com/office/officeart/2005/8/layout/vList2"/>
    <dgm:cxn modelId="{C879E004-259C-4659-ACFA-C77DB9C1993A}" type="presParOf" srcId="{97127E1E-4CC0-4DE9-8974-1D882680450E}" destId="{EBAE4BBD-32ED-47F7-A1F2-6D0AEEA37C0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C21C0-73B9-4EEF-A5D2-C4AA3F639FA4}">
      <dsp:nvSpPr>
        <dsp:cNvPr id="0" name=""/>
        <dsp:cNvSpPr/>
      </dsp:nvSpPr>
      <dsp:spPr>
        <a:xfrm>
          <a:off x="0" y="5"/>
          <a:ext cx="6740997" cy="962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Stimulate feedback and elaborate consensus-based positions on construction SMEs relevant issues</a:t>
          </a:r>
          <a:endParaRPr lang="en-US" sz="2400" kern="1200" dirty="0"/>
        </a:p>
      </dsp:txBody>
      <dsp:txXfrm>
        <a:off x="46968" y="46973"/>
        <a:ext cx="6647061" cy="868218"/>
      </dsp:txXfrm>
    </dsp:sp>
    <dsp:sp modelId="{1AF7BC10-69BD-4810-A75F-246616ED8F24}">
      <dsp:nvSpPr>
        <dsp:cNvPr id="0" name=""/>
        <dsp:cNvSpPr/>
      </dsp:nvSpPr>
      <dsp:spPr>
        <a:xfrm>
          <a:off x="0" y="1008110"/>
          <a:ext cx="7488832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77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Implementation of Construction Product Regulation (CPR)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Proposal of measures in </a:t>
          </a:r>
          <a:r>
            <a:rPr lang="en-US" sz="2000" kern="1200" dirty="0" err="1" smtClean="0"/>
            <a:t>favour</a:t>
          </a:r>
          <a:r>
            <a:rPr lang="en-US" sz="2000" kern="1200" dirty="0" smtClean="0"/>
            <a:t> of SMEs </a:t>
          </a:r>
          <a:endParaRPr lang="en-US" sz="2000" kern="1200" dirty="0"/>
        </a:p>
      </dsp:txBody>
      <dsp:txXfrm>
        <a:off x="0" y="1008110"/>
        <a:ext cx="7488832" cy="1059840"/>
      </dsp:txXfrm>
    </dsp:sp>
    <dsp:sp modelId="{15AA9998-FE56-4FC4-A41F-65F87618F2C2}">
      <dsp:nvSpPr>
        <dsp:cNvPr id="0" name=""/>
        <dsp:cNvSpPr/>
      </dsp:nvSpPr>
      <dsp:spPr>
        <a:xfrm>
          <a:off x="0" y="2088228"/>
          <a:ext cx="3527314" cy="5393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u="none" kern="1200" dirty="0" smtClean="0"/>
            <a:t>2016 SBS position papers:</a:t>
          </a:r>
          <a:endParaRPr lang="en-US" sz="2400" b="0" u="none" kern="1200" dirty="0"/>
        </a:p>
      </dsp:txBody>
      <dsp:txXfrm>
        <a:off x="26328" y="2114556"/>
        <a:ext cx="3474658" cy="486683"/>
      </dsp:txXfrm>
    </dsp:sp>
    <dsp:sp modelId="{20040C5A-E8C2-4622-ACA8-1A87A6AC2AA0}">
      <dsp:nvSpPr>
        <dsp:cNvPr id="0" name=""/>
        <dsp:cNvSpPr/>
      </dsp:nvSpPr>
      <dsp:spPr>
        <a:xfrm>
          <a:off x="0" y="2736299"/>
          <a:ext cx="7488832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77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CE Marking solutions for construction micro-enterprises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EN 1090 (balustrade kits and railing kits) -  to be issued</a:t>
          </a:r>
          <a:endParaRPr lang="en-US" sz="2000" kern="1200" dirty="0"/>
        </a:p>
      </dsp:txBody>
      <dsp:txXfrm>
        <a:off x="0" y="2736299"/>
        <a:ext cx="7488832" cy="1059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34ADA-9189-4FDC-A8BE-20F447C034F8}">
      <dsp:nvSpPr>
        <dsp:cNvPr id="0" name=""/>
        <dsp:cNvSpPr/>
      </dsp:nvSpPr>
      <dsp:spPr>
        <a:xfrm>
          <a:off x="0" y="0"/>
          <a:ext cx="688434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SBS is represented in main groups </a:t>
          </a:r>
          <a:r>
            <a:rPr lang="en-US" sz="2400" kern="1200" dirty="0" err="1" smtClean="0"/>
            <a:t>organised</a:t>
          </a:r>
          <a:r>
            <a:rPr lang="en-US" sz="2400" kern="1200" dirty="0" smtClean="0"/>
            <a:t> by the EC in relation to </a:t>
          </a:r>
          <a:r>
            <a:rPr lang="en-US" sz="2400" b="1" u="sng" kern="1200" dirty="0" smtClean="0"/>
            <a:t>construction </a:t>
          </a:r>
          <a:r>
            <a:rPr lang="en-US" sz="2400" b="1" u="sng" kern="1200" dirty="0" err="1" smtClean="0"/>
            <a:t>standardisation</a:t>
          </a:r>
          <a:r>
            <a:rPr lang="en-US" sz="2400" b="1" u="sng" kern="1200" dirty="0" smtClean="0"/>
            <a:t>:</a:t>
          </a:r>
          <a:endParaRPr lang="en-US" sz="2400" kern="1200" dirty="0"/>
        </a:p>
      </dsp:txBody>
      <dsp:txXfrm>
        <a:off x="59399" y="59399"/>
        <a:ext cx="6765550" cy="1098002"/>
      </dsp:txXfrm>
    </dsp:sp>
    <dsp:sp modelId="{A8F20619-7316-4147-BC31-9549FEAE8CE5}">
      <dsp:nvSpPr>
        <dsp:cNvPr id="0" name=""/>
        <dsp:cNvSpPr/>
      </dsp:nvSpPr>
      <dsp:spPr>
        <a:xfrm>
          <a:off x="0" y="1368148"/>
          <a:ext cx="809333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963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Advisory Group on Construction</a:t>
          </a:r>
          <a:endParaRPr lang="en-US" sz="2000" kern="1200" dirty="0"/>
        </a:p>
        <a:p>
          <a:pPr marL="228600" lvl="1" indent="-228600" algn="l" defTabSz="8890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Standing Committee on Construction</a:t>
          </a:r>
          <a:endParaRPr lang="en-US" sz="2000" kern="1200" dirty="0"/>
        </a:p>
      </dsp:txBody>
      <dsp:txXfrm>
        <a:off x="0" y="1368148"/>
        <a:ext cx="8093330" cy="10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445C0-EDFC-4639-A8AC-3DA1640C86AF}">
      <dsp:nvSpPr>
        <dsp:cNvPr id="0" name=""/>
        <dsp:cNvSpPr/>
      </dsp:nvSpPr>
      <dsp:spPr>
        <a:xfrm>
          <a:off x="0" y="173168"/>
          <a:ext cx="7835014" cy="57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SBS is also represented in :</a:t>
          </a:r>
          <a:endParaRPr lang="en-US" sz="2400" kern="1200" dirty="0"/>
        </a:p>
      </dsp:txBody>
      <dsp:txXfrm>
        <a:off x="28158" y="201326"/>
        <a:ext cx="7778698" cy="520494"/>
      </dsp:txXfrm>
    </dsp:sp>
    <dsp:sp modelId="{91BA59FD-C0F2-4FB8-BA09-4039EAFF01C5}">
      <dsp:nvSpPr>
        <dsp:cNvPr id="0" name=""/>
        <dsp:cNvSpPr/>
      </dsp:nvSpPr>
      <dsp:spPr>
        <a:xfrm>
          <a:off x="0" y="749978"/>
          <a:ext cx="7835014" cy="2461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762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EOTA Advisory Group</a:t>
          </a:r>
          <a:endParaRPr lang="en-US" sz="2300" kern="1200" dirty="0"/>
        </a:p>
        <a:p>
          <a:pPr marL="228600" lvl="1" indent="-228600" algn="l" defTabSz="102235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Construction Sector Network Core Group</a:t>
          </a:r>
          <a:endParaRPr lang="en-US" sz="2300" kern="1200" dirty="0"/>
        </a:p>
        <a:p>
          <a:pPr marL="228600" lvl="1" indent="-228600" algn="l" defTabSz="102235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CEN BT WG 102 on Construction</a:t>
          </a:r>
          <a:endParaRPr lang="en-US" sz="2300" kern="1200" dirty="0"/>
        </a:p>
        <a:p>
          <a:pPr marL="228600" lvl="1" indent="-228600" algn="l" defTabSz="102235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CEN/CENELEC BT WG 9 ‘Strategy for the construction sector’ </a:t>
          </a:r>
          <a:endParaRPr lang="en-US" sz="2300" kern="1200" dirty="0"/>
        </a:p>
      </dsp:txBody>
      <dsp:txXfrm>
        <a:off x="0" y="749978"/>
        <a:ext cx="7835014" cy="24612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F7C75-0806-4E80-9798-67A96259BDC4}">
      <dsp:nvSpPr>
        <dsp:cNvPr id="0" name=""/>
        <dsp:cNvSpPr/>
      </dsp:nvSpPr>
      <dsp:spPr>
        <a:xfrm>
          <a:off x="0" y="0"/>
          <a:ext cx="7661282" cy="851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Ensure the flow of information to the SBS members and the continuous input from the network to SBS central structure</a:t>
          </a:r>
          <a:endParaRPr lang="en-US" sz="2000" kern="1200" dirty="0"/>
        </a:p>
      </dsp:txBody>
      <dsp:txXfrm>
        <a:off x="41557" y="41557"/>
        <a:ext cx="7578168" cy="768177"/>
      </dsp:txXfrm>
    </dsp:sp>
    <dsp:sp modelId="{753AEEAA-29BE-4000-9F34-2880B203FBF0}">
      <dsp:nvSpPr>
        <dsp:cNvPr id="0" name=""/>
        <dsp:cNvSpPr/>
      </dsp:nvSpPr>
      <dsp:spPr>
        <a:xfrm>
          <a:off x="0" y="909457"/>
          <a:ext cx="7661282" cy="830115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i="1" kern="1200" dirty="0" smtClean="0"/>
            <a:t>(</a:t>
          </a:r>
          <a:r>
            <a:rPr lang="en-US" sz="2000" i="0" kern="1200" dirty="0" smtClean="0">
              <a:solidFill>
                <a:schemeClr val="tx1"/>
              </a:solidFill>
            </a:rPr>
            <a:t>e.g. through policy-related circulars , </a:t>
          </a:r>
          <a:r>
            <a:rPr lang="en-US" sz="2000" i="0" kern="1200" dirty="0" smtClean="0">
              <a:solidFill>
                <a:schemeClr val="tx1"/>
              </a:solidFill>
            </a:rPr>
            <a:t>newsletters…</a:t>
          </a:r>
          <a:r>
            <a:rPr lang="en-US" sz="2100" i="1" kern="1200" dirty="0" smtClean="0"/>
            <a:t> </a:t>
          </a:r>
          <a:r>
            <a:rPr lang="en-US" sz="2100" i="1" kern="1200" dirty="0" smtClean="0"/>
            <a:t>CPR, EOTA and CEN meetings, consultations, etc.)</a:t>
          </a:r>
          <a:endParaRPr lang="en-US" sz="2100" kern="1200" dirty="0"/>
        </a:p>
      </dsp:txBody>
      <dsp:txXfrm>
        <a:off x="40523" y="949980"/>
        <a:ext cx="7580236" cy="749069"/>
      </dsp:txXfrm>
    </dsp:sp>
    <dsp:sp modelId="{679B9086-4EC9-4108-87E6-843F5A06A5EB}">
      <dsp:nvSpPr>
        <dsp:cNvPr id="0" name=""/>
        <dsp:cNvSpPr/>
      </dsp:nvSpPr>
      <dsp:spPr>
        <a:xfrm>
          <a:off x="2188675" y="1491187"/>
          <a:ext cx="3221569" cy="830115"/>
        </a:xfrm>
        <a:prstGeom prst="roundRect">
          <a:avLst/>
        </a:prstGeom>
        <a:solidFill>
          <a:srgbClr val="FFAE2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SBS Construction Forum</a:t>
          </a:r>
          <a:endParaRPr lang="en-US" sz="2000" kern="1200" dirty="0"/>
        </a:p>
      </dsp:txBody>
      <dsp:txXfrm>
        <a:off x="2229198" y="1531710"/>
        <a:ext cx="3140523" cy="749069"/>
      </dsp:txXfrm>
    </dsp:sp>
    <dsp:sp modelId="{EBAE4BBD-32ED-47F7-A1F2-6D0AEEA37C09}">
      <dsp:nvSpPr>
        <dsp:cNvPr id="0" name=""/>
        <dsp:cNvSpPr/>
      </dsp:nvSpPr>
      <dsp:spPr>
        <a:xfrm>
          <a:off x="0" y="2615767"/>
          <a:ext cx="7661282" cy="1620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246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Open to all representatives of SBS’ construction members, EC, and other stakeholders (e.g. CPE, FIEC)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Meets on a yearly basis 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Contributes to the SBS sectoral approach proposal for 2017</a:t>
          </a:r>
          <a:endParaRPr lang="en-US" sz="2000" kern="1200" dirty="0"/>
        </a:p>
      </dsp:txBody>
      <dsp:txXfrm>
        <a:off x="0" y="2615767"/>
        <a:ext cx="7661282" cy="162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043A3-F3D1-4CAC-BCC9-A474B445971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6A9BD-BB61-42AD-B8D5-0FF1322541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1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875-720B-47D3-84F9-724037F31D37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679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6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8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4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9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5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9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2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4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2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725A-5DE5-48F6-9290-9E62098C5C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3B8C-0C84-48B3-8AFD-81D597A16FB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0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2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163"/>
            <a:ext cx="9144000" cy="70142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352928" cy="132444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SBS and the Construction </a:t>
            </a:r>
            <a:r>
              <a:rPr lang="en-US" sz="3200" b="1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endParaRPr lang="en-IE" sz="3200" b="1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604" y="5301208"/>
            <a:ext cx="8280920" cy="13258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IE" sz="2000" b="1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Riccardo Viaggi </a:t>
            </a:r>
            <a:r>
              <a:rPr lang="en-IE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SBS Board Member &amp; EBC Secretary </a:t>
            </a:r>
            <a:r>
              <a:rPr lang="en-IE" sz="20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</a:p>
          <a:p>
            <a:pPr algn="l"/>
            <a:endParaRPr lang="en-IE" sz="2000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IE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Standardisation for SMEs: sectoral representation at EU level</a:t>
            </a:r>
          </a:p>
          <a:p>
            <a:pPr algn="l"/>
            <a:r>
              <a:rPr lang="en-IE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Madrid, 22 September 2016</a:t>
            </a:r>
          </a:p>
        </p:txBody>
      </p:sp>
      <p:sp>
        <p:nvSpPr>
          <p:cNvPr id="5" name="Figura a mano libera 4"/>
          <p:cNvSpPr/>
          <p:nvPr/>
        </p:nvSpPr>
        <p:spPr>
          <a:xfrm>
            <a:off x="-19374" y="-43010"/>
            <a:ext cx="899593" cy="7024067"/>
          </a:xfrm>
          <a:custGeom>
            <a:avLst/>
            <a:gdLst>
              <a:gd name="connsiteX0" fmla="*/ 790575 w 790575"/>
              <a:gd name="connsiteY0" fmla="*/ 0 h 6924675"/>
              <a:gd name="connsiteX1" fmla="*/ 19050 w 790575"/>
              <a:gd name="connsiteY1" fmla="*/ 6924675 h 6924675"/>
              <a:gd name="connsiteX2" fmla="*/ 0 w 790575"/>
              <a:gd name="connsiteY2" fmla="*/ 0 h 6924675"/>
              <a:gd name="connsiteX3" fmla="*/ 790575 w 790575"/>
              <a:gd name="connsiteY3" fmla="*/ 0 h 692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575" h="6924675">
                <a:moveTo>
                  <a:pt x="790575" y="0"/>
                </a:moveTo>
                <a:lnTo>
                  <a:pt x="19050" y="6924675"/>
                </a:lnTo>
                <a:lnTo>
                  <a:pt x="0" y="0"/>
                </a:lnTo>
                <a:lnTo>
                  <a:pt x="790575" y="0"/>
                </a:lnTo>
                <a:close/>
              </a:path>
            </a:pathLst>
          </a:custGeom>
          <a:solidFill>
            <a:srgbClr val="FFA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Logo UEAPME SB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7" y="274362"/>
            <a:ext cx="1675210" cy="149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098942955"/>
              </p:ext>
            </p:extLst>
          </p:nvPr>
        </p:nvGraphicFramePr>
        <p:xfrm>
          <a:off x="801432" y="2060848"/>
          <a:ext cx="748883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9434" cy="6858000"/>
          </a:xfrm>
          <a:prstGeom prst="rect">
            <a:avLst/>
          </a:prstGeom>
        </p:spPr>
      </p:pic>
      <p:pic>
        <p:nvPicPr>
          <p:cNvPr id="4" name="Picture 5" descr="Logo UEAPME SB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7" y="274362"/>
            <a:ext cx="1675210" cy="149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/>
          <p:cNvSpPr txBox="1">
            <a:spLocks/>
          </p:cNvSpPr>
          <p:nvPr/>
        </p:nvSpPr>
        <p:spPr>
          <a:xfrm>
            <a:off x="2411759" y="448368"/>
            <a:ext cx="6336705" cy="1324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T6.1 - Engagement with SME community and development of Construction sectoral positions </a:t>
            </a:r>
            <a:endParaRPr lang="en-IE" sz="2000" b="1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9434" y="5733256"/>
            <a:ext cx="748883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position papers </a:t>
            </a:r>
            <a:r>
              <a:rPr lang="en-US" sz="18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8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issued in accordance to the relevance of the discussion on the CPR for the interests of SMEs</a:t>
            </a:r>
          </a:p>
          <a:p>
            <a:endParaRPr lang="en-US" sz="1800" u="sng" dirty="0" smtClean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81566144"/>
              </p:ext>
            </p:extLst>
          </p:nvPr>
        </p:nvGraphicFramePr>
        <p:xfrm>
          <a:off x="799150" y="2204864"/>
          <a:ext cx="8093330" cy="3096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9434" cy="6858000"/>
          </a:xfrm>
          <a:prstGeom prst="rect">
            <a:avLst/>
          </a:prstGeom>
        </p:spPr>
      </p:pic>
      <p:pic>
        <p:nvPicPr>
          <p:cNvPr id="4" name="Picture 5" descr="Logo UEAPME SB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7" y="274362"/>
            <a:ext cx="1675210" cy="149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/>
          <p:cNvSpPr txBox="1">
            <a:spLocks/>
          </p:cNvSpPr>
          <p:nvPr/>
        </p:nvSpPr>
        <p:spPr>
          <a:xfrm>
            <a:off x="2411761" y="448368"/>
            <a:ext cx="6336704" cy="1324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T6.2 - Accompany</a:t>
            </a:r>
            <a:r>
              <a:rPr lang="en-US" sz="2000" b="1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facilitate, monitor and evaluate the implementation of the CPR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99150" y="4797152"/>
            <a:ext cx="7488832" cy="20608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General framework – DG GROW implementation assessment of CPR  </a:t>
            </a:r>
          </a:p>
          <a:p>
            <a:endParaRPr lang="en-US" sz="2800" dirty="0" smtClean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activities concern the following up </a:t>
            </a:r>
          </a:p>
          <a:p>
            <a:r>
              <a:rPr lang="en-US" sz="18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specific </a:t>
            </a:r>
            <a:r>
              <a:rPr lang="en-US" sz="18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 with regard to </a:t>
            </a:r>
            <a:r>
              <a:rPr lang="en-US" sz="1800" dirty="0" err="1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standardisation</a:t>
            </a:r>
            <a:r>
              <a:rPr lang="en-US" sz="18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22720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403106087"/>
              </p:ext>
            </p:extLst>
          </p:nvPr>
        </p:nvGraphicFramePr>
        <p:xfrm>
          <a:off x="789228" y="2204864"/>
          <a:ext cx="783501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9434" cy="6858000"/>
          </a:xfrm>
          <a:prstGeom prst="rect">
            <a:avLst/>
          </a:prstGeom>
        </p:spPr>
      </p:pic>
      <p:pic>
        <p:nvPicPr>
          <p:cNvPr id="4" name="Picture 5" descr="Logo UEAPME SB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7" y="274362"/>
            <a:ext cx="1675210" cy="149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/>
          <p:cNvSpPr txBox="1">
            <a:spLocks/>
          </p:cNvSpPr>
          <p:nvPr/>
        </p:nvSpPr>
        <p:spPr>
          <a:xfrm>
            <a:off x="2411761" y="448368"/>
            <a:ext cx="6336704" cy="1324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T6.3 - Participation to the relevant European technical groups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99150" y="5733256"/>
            <a:ext cx="7488832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Policy-related/management groups with impact on procedures of the 65 construction-related CEN </a:t>
            </a:r>
            <a:r>
              <a:rPr lang="en-US" sz="18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TCs (e.g. Annex ZA)</a:t>
            </a:r>
            <a:endParaRPr lang="en-US" sz="1800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2064353004"/>
              </p:ext>
            </p:extLst>
          </p:nvPr>
        </p:nvGraphicFramePr>
        <p:xfrm>
          <a:off x="799150" y="1916832"/>
          <a:ext cx="766128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9434" cy="6858000"/>
          </a:xfrm>
          <a:prstGeom prst="rect">
            <a:avLst/>
          </a:prstGeom>
        </p:spPr>
      </p:pic>
      <p:pic>
        <p:nvPicPr>
          <p:cNvPr id="4" name="Picture 5" descr="Logo UEAPME SB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7" y="274362"/>
            <a:ext cx="1675210" cy="149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/>
          <p:cNvSpPr txBox="1">
            <a:spLocks/>
          </p:cNvSpPr>
          <p:nvPr/>
        </p:nvSpPr>
        <p:spPr>
          <a:xfrm>
            <a:off x="2339753" y="448368"/>
            <a:ext cx="6408712" cy="1324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T6.4 - Information and awareness-raising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99150" y="6279232"/>
            <a:ext cx="748883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duplication of the work of WP </a:t>
            </a:r>
            <a:r>
              <a:rPr lang="en-US" sz="18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(Expert Coordination)</a:t>
            </a:r>
            <a:endParaRPr lang="en-US" sz="1800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69433" y="3573016"/>
            <a:ext cx="7907023" cy="230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A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523" y="2132856"/>
            <a:ext cx="7667384" cy="3888432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en-US" sz="20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US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CPR implementation</a:t>
            </a:r>
          </a:p>
          <a:p>
            <a:pPr marL="342900" indent="-342900" algn="l">
              <a:buFontTx/>
              <a:buChar char="-"/>
            </a:pPr>
            <a:endParaRPr lang="en-US" sz="600" dirty="0" smtClean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US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to the relevant European technical groups </a:t>
            </a:r>
            <a:endParaRPr lang="en-US" sz="2000" dirty="0" smtClean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endParaRPr lang="en-US" sz="600" dirty="0" smtClean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US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and awareness-raising </a:t>
            </a:r>
            <a:endParaRPr lang="en-US" sz="2000" dirty="0" smtClean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endParaRPr lang="en-US" sz="600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US" sz="20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Accompany </a:t>
            </a:r>
            <a:r>
              <a:rPr lang="en-US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implementation of </a:t>
            </a:r>
            <a:r>
              <a:rPr lang="en-US" sz="2000" b="1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 Action 5 </a:t>
            </a:r>
            <a:r>
              <a:rPr lang="en-US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construction and </a:t>
            </a:r>
            <a:r>
              <a:rPr lang="en-US" sz="2000" b="1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Initiative for Construction </a:t>
            </a:r>
            <a:r>
              <a:rPr lang="en-US" sz="2000" b="1" dirty="0" err="1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Standardisation</a:t>
            </a:r>
            <a:endParaRPr lang="en-US" sz="2000" b="1" dirty="0" smtClean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endParaRPr lang="en-US" sz="600" b="1" dirty="0" smtClean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US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 on </a:t>
            </a:r>
            <a:r>
              <a:rPr lang="en-US" sz="2000" b="1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52000 </a:t>
            </a:r>
            <a:r>
              <a:rPr lang="en-US" sz="2000" dirty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Energy performance of </a:t>
            </a:r>
            <a:r>
              <a:rPr lang="en-US" sz="20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buildings</a:t>
            </a:r>
          </a:p>
          <a:p>
            <a:pPr marL="342900" indent="-342900" algn="l">
              <a:buFontTx/>
              <a:buChar char="-"/>
            </a:pPr>
            <a:endParaRPr lang="en-US" sz="600" dirty="0" smtClean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US" sz="20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Stronger focus on:</a:t>
            </a:r>
          </a:p>
          <a:p>
            <a:pPr marL="800100" lvl="1" indent="-342900" algn="l">
              <a:buFontTx/>
              <a:buChar char="-"/>
            </a:pPr>
            <a:r>
              <a:rPr lang="en-US" sz="1600" b="1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EOTA issues</a:t>
            </a:r>
          </a:p>
          <a:p>
            <a:pPr marL="800100" lvl="1" indent="-342900" algn="l">
              <a:buFontTx/>
              <a:buChar char="-"/>
            </a:pPr>
            <a:r>
              <a:rPr lang="en-US" sz="1600" b="1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 standards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9434" cy="6858000"/>
          </a:xfrm>
          <a:prstGeom prst="rect">
            <a:avLst/>
          </a:prstGeom>
        </p:spPr>
      </p:pic>
      <p:pic>
        <p:nvPicPr>
          <p:cNvPr id="4" name="Picture 5" descr="Logo UEAPME SB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57" y="274362"/>
            <a:ext cx="1675210" cy="149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/>
          <p:cNvSpPr txBox="1">
            <a:spLocks/>
          </p:cNvSpPr>
          <p:nvPr/>
        </p:nvSpPr>
        <p:spPr>
          <a:xfrm>
            <a:off x="2339753" y="448368"/>
            <a:ext cx="6408712" cy="1324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SBS 2017 Sectoral Approach on Construction</a:t>
            </a:r>
            <a:endParaRPr lang="en-US" sz="2400" b="1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5805" y="5589240"/>
            <a:ext cx="78906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2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E W</a:t>
            </a:r>
            <a:endParaRPr lang="en-IE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3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505" y="620688"/>
            <a:ext cx="8229600" cy="877887"/>
          </a:xfrm>
        </p:spPr>
        <p:txBody>
          <a:bodyPr>
            <a:normAutofit/>
          </a:bodyPr>
          <a:lstStyle/>
          <a:p>
            <a:pPr algn="ctr"/>
            <a:r>
              <a:rPr lang="en-IE" sz="3600" dirty="0" smtClean="0">
                <a:solidFill>
                  <a:srgbClr val="0059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  <a:endParaRPr lang="en-IE" sz="3600" dirty="0">
              <a:solidFill>
                <a:srgbClr val="0059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5" descr="Logo UEAPME SB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178" y="1926977"/>
            <a:ext cx="1675210" cy="156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139616" y="4005063"/>
            <a:ext cx="4428531" cy="1572503"/>
            <a:chOff x="3367423" y="908824"/>
            <a:chExt cx="7034180" cy="737956"/>
          </a:xfrm>
          <a:solidFill>
            <a:srgbClr val="FFAE27"/>
          </a:solidFill>
        </p:grpSpPr>
        <p:sp>
          <p:nvSpPr>
            <p:cNvPr id="13" name="Rounded Rectangle 12"/>
            <p:cNvSpPr/>
            <p:nvPr/>
          </p:nvSpPr>
          <p:spPr>
            <a:xfrm>
              <a:off x="3367423" y="908824"/>
              <a:ext cx="7034180" cy="737956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621089" y="999490"/>
              <a:ext cx="6517634" cy="5779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algn="ctr"/>
              <a:r>
                <a:rPr lang="en-IE" sz="2000" dirty="0" smtClean="0">
                  <a:solidFill>
                    <a:schemeClr val="bg1"/>
                  </a:solidFill>
                </a:rPr>
                <a:t>Rue </a:t>
              </a:r>
              <a:r>
                <a:rPr lang="en-IE" sz="2000" dirty="0">
                  <a:solidFill>
                    <a:schemeClr val="bg1"/>
                  </a:solidFill>
                </a:rPr>
                <a:t>Jacques de </a:t>
              </a:r>
              <a:r>
                <a:rPr lang="en-IE" sz="2000" dirty="0" err="1" smtClean="0">
                  <a:solidFill>
                    <a:schemeClr val="bg1"/>
                  </a:solidFill>
                </a:rPr>
                <a:t>Lalaingstraat</a:t>
              </a:r>
              <a:r>
                <a:rPr lang="en-IE" sz="2000" dirty="0" smtClean="0">
                  <a:solidFill>
                    <a:schemeClr val="bg1"/>
                  </a:solidFill>
                </a:rPr>
                <a:t> 4 </a:t>
              </a:r>
            </a:p>
            <a:p>
              <a:pPr algn="ctr"/>
              <a:r>
                <a:rPr lang="en-IE" sz="2000" dirty="0" smtClean="0">
                  <a:solidFill>
                    <a:schemeClr val="bg1"/>
                  </a:solidFill>
                </a:rPr>
                <a:t>B-1040 </a:t>
              </a:r>
              <a:r>
                <a:rPr lang="en-IE" sz="2000" dirty="0">
                  <a:solidFill>
                    <a:schemeClr val="bg1"/>
                  </a:solidFill>
                </a:rPr>
                <a:t>Brussels, Belgium</a:t>
              </a:r>
            </a:p>
            <a:p>
              <a:pPr algn="ctr"/>
              <a:r>
                <a:rPr lang="en-IE" sz="2000" dirty="0">
                  <a:solidFill>
                    <a:schemeClr val="bg1"/>
                  </a:solidFill>
                </a:rPr>
                <a:t>www.sbs-sme.eu</a:t>
              </a:r>
            </a:p>
            <a:p>
              <a:pPr algn="ctr"/>
              <a:r>
                <a:rPr lang="en-IE" sz="2000" dirty="0">
                  <a:solidFill>
                    <a:schemeClr val="bg1"/>
                  </a:solidFill>
                </a:rPr>
                <a:t>info@sbs-sme.eu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99593" y="6085791"/>
            <a:ext cx="468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rgbClr val="0059A1"/>
                </a:solidFill>
              </a:rPr>
              <a:t>Financed </a:t>
            </a:r>
            <a:r>
              <a:rPr lang="en-IE" dirty="0">
                <a:solidFill>
                  <a:srgbClr val="0059A1"/>
                </a:solidFill>
              </a:rPr>
              <a:t>by the European </a:t>
            </a:r>
            <a:r>
              <a:rPr lang="en-IE" dirty="0" smtClean="0">
                <a:solidFill>
                  <a:srgbClr val="0059A1"/>
                </a:solidFill>
              </a:rPr>
              <a:t>Commission and EFTA </a:t>
            </a:r>
            <a:endParaRPr lang="en-IE" dirty="0">
              <a:solidFill>
                <a:srgbClr val="0059A1"/>
              </a:solidFill>
            </a:endParaRPr>
          </a:p>
          <a:p>
            <a:endParaRPr lang="en-IE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53622"/>
            <a:ext cx="889688" cy="56584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855" y="5949280"/>
            <a:ext cx="945292" cy="670187"/>
          </a:xfrm>
          <a:prstGeom prst="rect">
            <a:avLst/>
          </a:prstGeom>
        </p:spPr>
      </p:pic>
      <p:sp>
        <p:nvSpPr>
          <p:cNvPr id="3" name="Figura a mano libera 2"/>
          <p:cNvSpPr/>
          <p:nvPr/>
        </p:nvSpPr>
        <p:spPr>
          <a:xfrm>
            <a:off x="8296274" y="0"/>
            <a:ext cx="847725" cy="6991350"/>
          </a:xfrm>
          <a:custGeom>
            <a:avLst/>
            <a:gdLst>
              <a:gd name="connsiteX0" fmla="*/ 0 w 847725"/>
              <a:gd name="connsiteY0" fmla="*/ 0 h 7058025"/>
              <a:gd name="connsiteX1" fmla="*/ 847725 w 847725"/>
              <a:gd name="connsiteY1" fmla="*/ 9525 h 7058025"/>
              <a:gd name="connsiteX2" fmla="*/ 847725 w 847725"/>
              <a:gd name="connsiteY2" fmla="*/ 7058025 h 7058025"/>
              <a:gd name="connsiteX3" fmla="*/ 0 w 847725"/>
              <a:gd name="connsiteY3" fmla="*/ 0 h 705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7725" h="7058025">
                <a:moveTo>
                  <a:pt x="0" y="0"/>
                </a:moveTo>
                <a:lnTo>
                  <a:pt x="847725" y="9525"/>
                </a:lnTo>
                <a:lnTo>
                  <a:pt x="847725" y="7058025"/>
                </a:lnTo>
                <a:lnTo>
                  <a:pt x="0" y="0"/>
                </a:lnTo>
                <a:close/>
              </a:path>
            </a:pathLst>
          </a:custGeom>
          <a:solidFill>
            <a:srgbClr val="FFA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410</Words>
  <Application>Microsoft Office PowerPoint</Application>
  <PresentationFormat>Presentazione su schermo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SBS and the Construction Sector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Simplified procedures &amp; Specific Technical Documentation</dc:title>
  <dc:creator>Guido Sabatini</dc:creator>
  <cp:lastModifiedBy>Guido Sabatini</cp:lastModifiedBy>
  <cp:revision>36</cp:revision>
  <dcterms:created xsi:type="dcterms:W3CDTF">2015-10-28T09:37:16Z</dcterms:created>
  <dcterms:modified xsi:type="dcterms:W3CDTF">2016-09-16T08:58:51Z</dcterms:modified>
</cp:coreProperties>
</file>