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87" r:id="rId3"/>
    <p:sldId id="299" r:id="rId4"/>
    <p:sldId id="300" r:id="rId5"/>
    <p:sldId id="264" r:id="rId6"/>
    <p:sldId id="294" r:id="rId7"/>
    <p:sldId id="289" r:id="rId8"/>
    <p:sldId id="295" r:id="rId9"/>
    <p:sldId id="296" r:id="rId10"/>
    <p:sldId id="302" r:id="rId11"/>
    <p:sldId id="307" r:id="rId12"/>
    <p:sldId id="303" r:id="rId13"/>
    <p:sldId id="304" r:id="rId14"/>
    <p:sldId id="308" r:id="rId15"/>
    <p:sldId id="305" r:id="rId16"/>
    <p:sldId id="297" r:id="rId17"/>
    <p:sldId id="298" r:id="rId18"/>
    <p:sldId id="309" r:id="rId19"/>
    <p:sldId id="291" r:id="rId20"/>
    <p:sldId id="284" r:id="rId21"/>
    <p:sldId id="310" r:id="rId2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F0B"/>
    <a:srgbClr val="2D5EC1"/>
    <a:srgbClr val="983E0C"/>
    <a:srgbClr val="0F5494"/>
    <a:srgbClr val="FFD624"/>
    <a:srgbClr val="3166CF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growth/single-market/goods_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OW-LIFTS@ec.europa.eu" TargetMode="External"/><Relationship Id="rId2" Type="http://schemas.openxmlformats.org/officeDocument/2006/relationships/hyperlink" Target="http://ec.europa.eu/growth/sectors/mechanical-engineering/lift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57624"/>
            <a:ext cx="8208912" cy="257948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s-ES_tradnl" sz="3200" dirty="0" smtClean="0"/>
              <a:t>Directiva</a:t>
            </a:r>
            <a:r>
              <a:rPr lang="en-GB" sz="3200" dirty="0" smtClean="0"/>
              <a:t> de </a:t>
            </a:r>
            <a:r>
              <a:rPr lang="en-GB" sz="3200" dirty="0" err="1" smtClean="0"/>
              <a:t>ascensores</a:t>
            </a:r>
            <a:r>
              <a:rPr lang="en-GB" sz="3200" dirty="0" smtClean="0"/>
              <a:t> y </a:t>
            </a:r>
            <a:r>
              <a:rPr lang="en-GB" sz="3200" dirty="0" err="1" smtClean="0"/>
              <a:t>componentes</a:t>
            </a:r>
            <a:r>
              <a:rPr lang="en-GB" sz="3200" dirty="0" smtClean="0"/>
              <a:t> de </a:t>
            </a:r>
            <a:r>
              <a:rPr lang="en-GB" sz="3200" dirty="0" err="1" smtClean="0"/>
              <a:t>seguridad</a:t>
            </a:r>
            <a:r>
              <a:rPr lang="en-GB" sz="3200" dirty="0" smtClean="0"/>
              <a:t> para </a:t>
            </a:r>
            <a:r>
              <a:rPr lang="es-ES_tradnl" sz="3200" dirty="0" smtClean="0"/>
              <a:t>ascensores</a:t>
            </a:r>
            <a:r>
              <a:rPr lang="en-GB" sz="3200" dirty="0" smtClean="0"/>
              <a:t> 2014/33/UE  </a:t>
            </a:r>
            <a:endParaRPr lang="en-GB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9944" y="4509120"/>
            <a:ext cx="82089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/>
              <a:t/>
            </a:r>
            <a:br>
              <a:rPr lang="en-GB" kern="0" dirty="0" smtClean="0"/>
            </a:br>
            <a:r>
              <a:rPr lang="en-GB" kern="0" dirty="0" smtClean="0"/>
              <a:t>      			</a:t>
            </a:r>
            <a:r>
              <a:rPr lang="en-GB" sz="2000" kern="0" dirty="0" smtClean="0">
                <a:solidFill>
                  <a:schemeClr val="bg1"/>
                </a:solidFill>
              </a:rPr>
              <a:t>Victoria </a:t>
            </a:r>
            <a:r>
              <a:rPr lang="en-GB" sz="2000" kern="0" dirty="0" smtClean="0">
                <a:solidFill>
                  <a:schemeClr val="bg1"/>
                </a:solidFill>
              </a:rPr>
              <a:t>Piedrafita </a:t>
            </a:r>
            <a:r>
              <a:rPr lang="en-GB" sz="2000" kern="0" dirty="0" err="1" smtClean="0">
                <a:solidFill>
                  <a:schemeClr val="bg1"/>
                </a:solidFill>
              </a:rPr>
              <a:t>Carnicer</a:t>
            </a:r>
            <a:r>
              <a:rPr lang="en-GB" sz="2000" kern="0" dirty="0" smtClean="0">
                <a:solidFill>
                  <a:schemeClr val="bg1"/>
                </a:solidFill>
              </a:rPr>
              <a:t> </a:t>
            </a:r>
            <a:endParaRPr lang="en-GB" sz="2000" kern="0" dirty="0" smtClean="0">
              <a:solidFill>
                <a:schemeClr val="bg1"/>
              </a:solidFill>
            </a:endParaRPr>
          </a:p>
          <a:p>
            <a:r>
              <a:rPr lang="en-GB" sz="1600" kern="0" dirty="0" smtClean="0">
                <a:solidFill>
                  <a:schemeClr val="bg1"/>
                </a:solidFill>
              </a:rPr>
              <a:t>              DG Mercado interior, </a:t>
            </a:r>
            <a:r>
              <a:rPr lang="en-GB" sz="1600" kern="0" dirty="0" err="1" smtClean="0">
                <a:solidFill>
                  <a:schemeClr val="bg1"/>
                </a:solidFill>
              </a:rPr>
              <a:t>Industria</a:t>
            </a:r>
            <a:r>
              <a:rPr lang="en-GB" sz="1600" kern="0" dirty="0" smtClean="0">
                <a:solidFill>
                  <a:schemeClr val="bg1"/>
                </a:solidFill>
              </a:rPr>
              <a:t>, </a:t>
            </a:r>
            <a:r>
              <a:rPr lang="en-GB" sz="1600" kern="0" dirty="0" err="1" smtClean="0">
                <a:solidFill>
                  <a:schemeClr val="bg1"/>
                </a:solidFill>
              </a:rPr>
              <a:t>Emprendimiento</a:t>
            </a:r>
            <a:r>
              <a:rPr lang="en-GB" sz="1600" kern="0" dirty="0" smtClean="0">
                <a:solidFill>
                  <a:schemeClr val="bg1"/>
                </a:solidFill>
              </a:rPr>
              <a:t> y PYMEs</a:t>
            </a:r>
            <a:r>
              <a:rPr lang="en-GB" sz="2400" dirty="0"/>
              <a:t> </a:t>
            </a:r>
            <a:r>
              <a:rPr lang="en-GB" sz="2400" kern="0" dirty="0" smtClean="0">
                <a:solidFill>
                  <a:schemeClr val="bg1"/>
                </a:solidFill>
              </a:rPr>
              <a:t> </a:t>
            </a:r>
            <a:endParaRPr lang="en-GB" sz="24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4745"/>
            <a:ext cx="8229600" cy="792088"/>
          </a:xfrm>
        </p:spPr>
        <p:txBody>
          <a:bodyPr/>
          <a:lstStyle/>
          <a:p>
            <a:pPr algn="ctr"/>
            <a:r>
              <a:rPr lang="en-GB" altLang="en-US" sz="2400" dirty="0" err="1">
                <a:solidFill>
                  <a:srgbClr val="F56F0B"/>
                </a:solidFill>
              </a:rPr>
              <a:t>Obligaciones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agentes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económicos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Fabricante </a:t>
            </a:r>
            <a:r>
              <a:rPr lang="es-ES" sz="2000" b="1" dirty="0">
                <a:solidFill>
                  <a:srgbClr val="00B050"/>
                </a:solidFill>
              </a:rPr>
              <a:t>componentes de seguridad </a:t>
            </a:r>
            <a:r>
              <a:rPr lang="es-ES" sz="2000" b="1" dirty="0" smtClean="0">
                <a:solidFill>
                  <a:srgbClr val="00B050"/>
                </a:solidFill>
              </a:rPr>
              <a:t>(CS)</a:t>
            </a:r>
          </a:p>
          <a:p>
            <a:pPr marL="0" indent="0">
              <a:buNone/>
            </a:pPr>
            <a:endParaRPr lang="es-ES" sz="800" b="1" dirty="0" smtClean="0">
              <a:solidFill>
                <a:srgbClr val="00B050"/>
              </a:solidFill>
            </a:endParaRPr>
          </a:p>
          <a:p>
            <a:r>
              <a:rPr lang="es-ES" sz="1600" dirty="0" smtClean="0"/>
              <a:t>CS diseñados y fabricados de </a:t>
            </a:r>
            <a:r>
              <a:rPr lang="es-ES" sz="1600" dirty="0"/>
              <a:t>conformidad con los requisitos esenciales de salud y seguridad (Anexo I) </a:t>
            </a:r>
          </a:p>
          <a:p>
            <a:pPr marL="0" indent="0">
              <a:buNone/>
            </a:pPr>
            <a:endParaRPr lang="es-ES" sz="800" dirty="0"/>
          </a:p>
          <a:p>
            <a:r>
              <a:rPr lang="es-ES" sz="1600" dirty="0"/>
              <a:t>Elabora documentación técnica y declaración UE de conformidad</a:t>
            </a:r>
          </a:p>
          <a:p>
            <a:pPr marL="0" indent="0">
              <a:buNone/>
            </a:pPr>
            <a:endParaRPr lang="es-ES" sz="800" dirty="0"/>
          </a:p>
          <a:p>
            <a:r>
              <a:rPr lang="es-ES" sz="1600" dirty="0"/>
              <a:t>Lleva a cabo o vela por que se lleve a cabo el correspondiente procedimiento de evaluación de la conformidad </a:t>
            </a:r>
          </a:p>
          <a:p>
            <a:pPr marL="0" indent="0">
              <a:buNone/>
            </a:pPr>
            <a:endParaRPr lang="es-ES" sz="800" dirty="0"/>
          </a:p>
          <a:p>
            <a:r>
              <a:rPr lang="es-ES" sz="1600" dirty="0"/>
              <a:t>Coloca el marcado CE</a:t>
            </a:r>
          </a:p>
          <a:p>
            <a:endParaRPr lang="es-ES" sz="800" dirty="0"/>
          </a:p>
          <a:p>
            <a:r>
              <a:rPr lang="es-ES" sz="1600" dirty="0"/>
              <a:t>Conserva la documentación técnica y la declaración </a:t>
            </a:r>
            <a:r>
              <a:rPr lang="es-ES" sz="1600" dirty="0" smtClean="0"/>
              <a:t>UE conformidad durante </a:t>
            </a:r>
            <a:r>
              <a:rPr lang="es-ES" sz="1600" dirty="0"/>
              <a:t>10 años después de </a:t>
            </a:r>
            <a:r>
              <a:rPr lang="es-ES" sz="1600" dirty="0" smtClean="0"/>
              <a:t>introducción CS </a:t>
            </a:r>
            <a:r>
              <a:rPr lang="es-ES" sz="1600" dirty="0"/>
              <a:t>en el mercado  </a:t>
            </a:r>
          </a:p>
          <a:p>
            <a:pPr marL="0" indent="0">
              <a:buNone/>
            </a:pPr>
            <a:endParaRPr lang="es-ES" sz="800" dirty="0"/>
          </a:p>
          <a:p>
            <a:r>
              <a:rPr lang="es-ES" sz="1600" b="1" dirty="0"/>
              <a:t>Garantiza en </a:t>
            </a:r>
            <a:r>
              <a:rPr lang="es-ES" sz="1600" b="1" dirty="0" smtClean="0"/>
              <a:t>los CS </a:t>
            </a:r>
            <a:r>
              <a:rPr lang="es-ES" sz="1600" b="1" dirty="0"/>
              <a:t>número de tipo, lote o serie u otro elemento de identificación   </a:t>
            </a:r>
          </a:p>
          <a:p>
            <a:endParaRPr lang="es-ES" sz="800" dirty="0"/>
          </a:p>
          <a:p>
            <a:r>
              <a:rPr lang="es-ES" sz="1600" dirty="0"/>
              <a:t>Indica en el </a:t>
            </a:r>
            <a:r>
              <a:rPr lang="es-ES" sz="1600" dirty="0" smtClean="0"/>
              <a:t>CS </a:t>
            </a:r>
            <a:r>
              <a:rPr lang="es-ES" sz="1600" dirty="0"/>
              <a:t>nombre, nombre comercial registrado o marca registrada y su dirección postal de contacto </a:t>
            </a:r>
          </a:p>
          <a:p>
            <a:pPr marL="0" indent="0">
              <a:buNone/>
            </a:pPr>
            <a:endParaRPr lang="es-ES" sz="16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936625"/>
          </a:xfrm>
        </p:spPr>
        <p:txBody>
          <a:bodyPr/>
          <a:lstStyle/>
          <a:p>
            <a:pPr algn="ctr"/>
            <a:r>
              <a:rPr lang="en-GB" altLang="en-US" sz="2800" dirty="0" err="1">
                <a:solidFill>
                  <a:srgbClr val="F56F0B"/>
                </a:solidFill>
              </a:rPr>
              <a:t>Obligaciones</a:t>
            </a:r>
            <a:r>
              <a:rPr lang="en-GB" altLang="en-US" sz="2800" dirty="0">
                <a:solidFill>
                  <a:srgbClr val="F56F0B"/>
                </a:solidFill>
              </a:rPr>
              <a:t> </a:t>
            </a:r>
            <a:r>
              <a:rPr lang="en-GB" altLang="en-US" sz="2800" dirty="0" err="1">
                <a:solidFill>
                  <a:srgbClr val="F56F0B"/>
                </a:solidFill>
              </a:rPr>
              <a:t>agentes</a:t>
            </a:r>
            <a:r>
              <a:rPr lang="en-GB" altLang="en-US" sz="2800" dirty="0">
                <a:solidFill>
                  <a:srgbClr val="F56F0B"/>
                </a:solidFill>
              </a:rPr>
              <a:t> </a:t>
            </a:r>
            <a:r>
              <a:rPr lang="en-GB" altLang="en-US" sz="2800" dirty="0" err="1">
                <a:solidFill>
                  <a:srgbClr val="F56F0B"/>
                </a:solidFill>
              </a:rPr>
              <a:t>económicos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151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Fabricante </a:t>
            </a:r>
            <a:r>
              <a:rPr lang="es-ES" b="1" dirty="0">
                <a:solidFill>
                  <a:srgbClr val="00B050"/>
                </a:solidFill>
              </a:rPr>
              <a:t>componentes de seguridad (CS</a:t>
            </a:r>
            <a:r>
              <a:rPr lang="es-ES" b="1" dirty="0" smtClean="0">
                <a:solidFill>
                  <a:srgbClr val="00B050"/>
                </a:solidFill>
              </a:rPr>
              <a:t>)</a:t>
            </a:r>
          </a:p>
          <a:p>
            <a:endParaRPr lang="es-ES" sz="1600" dirty="0"/>
          </a:p>
          <a:p>
            <a:r>
              <a:rPr lang="es-ES" sz="1600" dirty="0" smtClean="0"/>
              <a:t>Toma medidas correctoras, retira del mercado o recupera </a:t>
            </a:r>
            <a:r>
              <a:rPr lang="es-ES" sz="1600" dirty="0"/>
              <a:t>si </a:t>
            </a:r>
            <a:r>
              <a:rPr lang="es-ES" sz="1600" dirty="0" smtClean="0"/>
              <a:t>necesario los CS e informa a las autoridades nacionales  </a:t>
            </a:r>
          </a:p>
          <a:p>
            <a:pPr marL="0" indent="0">
              <a:buNone/>
            </a:pPr>
            <a:endParaRPr lang="es-ES" sz="1600" dirty="0"/>
          </a:p>
          <a:p>
            <a:r>
              <a:rPr lang="es-ES" sz="1600" dirty="0" smtClean="0"/>
              <a:t>Facilita información y documentos a la autoridad nacional competente sobre la base de una solicitud motivada para demostrar la conformidad del CS, en una lengua compresible para la autoridad   </a:t>
            </a:r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sz="1600" dirty="0" smtClean="0"/>
              <a:t>Coopera con las autoridades nacionales en cualquier acción para evitar riesgos de los CS de ascensores introducidos en el mercado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876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pPr algn="ctr"/>
            <a:r>
              <a:rPr lang="en-GB" altLang="en-US" sz="2400" dirty="0" err="1">
                <a:solidFill>
                  <a:srgbClr val="F56F0B"/>
                </a:solidFill>
              </a:rPr>
              <a:t>Obligaciones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agentes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económicos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49812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 smtClean="0">
                <a:solidFill>
                  <a:srgbClr val="00B050"/>
                </a:solidFill>
              </a:rPr>
              <a:t>Instrucciones</a:t>
            </a:r>
          </a:p>
          <a:p>
            <a:pPr marL="0" indent="0">
              <a:buNone/>
            </a:pPr>
            <a:endParaRPr lang="es-ES_tradnl" sz="1400" b="1" dirty="0">
              <a:solidFill>
                <a:srgbClr val="00B050"/>
              </a:solidFill>
            </a:endParaRPr>
          </a:p>
          <a:p>
            <a:r>
              <a:rPr lang="es-ES_tradnl" dirty="0"/>
              <a:t>Escritas en una lengua fácilmente </a:t>
            </a:r>
            <a:r>
              <a:rPr lang="es-ES_tradnl" dirty="0" smtClean="0"/>
              <a:t>comprensible para los usuarios finales </a:t>
            </a:r>
          </a:p>
          <a:p>
            <a:pPr marL="0" indent="0">
              <a:buNone/>
            </a:pPr>
            <a:endParaRPr lang="es-ES_tradnl" sz="1200" dirty="0" smtClean="0"/>
          </a:p>
          <a:p>
            <a:r>
              <a:rPr lang="es-ES_tradnl" dirty="0" smtClean="0"/>
              <a:t>Lengua determinada por el </a:t>
            </a:r>
            <a:r>
              <a:rPr lang="es-ES_tradnl" dirty="0"/>
              <a:t>E</a:t>
            </a:r>
            <a:r>
              <a:rPr lang="es-ES_tradnl" dirty="0" smtClean="0"/>
              <a:t>stado miembro en el que se introduce </a:t>
            </a:r>
            <a:r>
              <a:rPr lang="es-ES_tradnl" dirty="0"/>
              <a:t>el ascensor</a:t>
            </a:r>
            <a:r>
              <a:rPr lang="es-ES_tradnl" dirty="0" smtClean="0"/>
              <a:t> </a:t>
            </a:r>
          </a:p>
          <a:p>
            <a:pPr marL="0" indent="0">
              <a:buNone/>
            </a:pPr>
            <a:endParaRPr lang="es-ES_tradnl" sz="1200" dirty="0" smtClean="0"/>
          </a:p>
          <a:p>
            <a:r>
              <a:rPr lang="es-ES_tradnl" dirty="0" smtClean="0"/>
              <a:t>Claras, comprensibles e inteligibles     </a:t>
            </a:r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45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4744"/>
            <a:ext cx="8229600" cy="936625"/>
          </a:xfrm>
        </p:spPr>
        <p:txBody>
          <a:bodyPr/>
          <a:lstStyle/>
          <a:p>
            <a:pPr algn="ctr"/>
            <a:r>
              <a:rPr lang="en-GB" altLang="en-US" sz="2400" dirty="0" err="1">
                <a:solidFill>
                  <a:srgbClr val="F56F0B"/>
                </a:solidFill>
              </a:rPr>
              <a:t>Obligaciones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agentes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económicos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392488"/>
          </a:xfrm>
        </p:spPr>
        <p:txBody>
          <a:bodyPr/>
          <a:lstStyle/>
          <a:p>
            <a:pPr marL="0" indent="0">
              <a:buNone/>
            </a:pPr>
            <a:r>
              <a:rPr lang="es-ES_tradnl" sz="2000" b="1" dirty="0" smtClean="0">
                <a:solidFill>
                  <a:srgbClr val="00B050"/>
                </a:solidFill>
              </a:rPr>
              <a:t>Importadores</a:t>
            </a:r>
          </a:p>
          <a:p>
            <a:pPr marL="0" indent="0">
              <a:buNone/>
            </a:pPr>
            <a:endParaRPr lang="es-ES_tradnl" sz="400" b="1" dirty="0" smtClean="0">
              <a:solidFill>
                <a:srgbClr val="00B050"/>
              </a:solidFill>
            </a:endParaRPr>
          </a:p>
          <a:p>
            <a:r>
              <a:rPr lang="es-ES_tradnl" sz="1600" dirty="0" smtClean="0"/>
              <a:t>Se asegura de que </a:t>
            </a:r>
            <a:r>
              <a:rPr lang="es-ES_tradnl" sz="1600" dirty="0"/>
              <a:t>el fabricante cumple con sus </a:t>
            </a:r>
            <a:r>
              <a:rPr lang="es-ES_tradnl" sz="1600" dirty="0" smtClean="0"/>
              <a:t>obligaciones</a:t>
            </a:r>
          </a:p>
          <a:p>
            <a:endParaRPr lang="es-ES_tradnl" sz="400" dirty="0" smtClean="0"/>
          </a:p>
          <a:p>
            <a:r>
              <a:rPr lang="es-ES" sz="1600" dirty="0" smtClean="0"/>
              <a:t>Indica </a:t>
            </a:r>
            <a:r>
              <a:rPr lang="es-ES" sz="1600" dirty="0"/>
              <a:t>en el CS nombre, nombre comercial registrado o marca registrada y su dirección postal de contacto </a:t>
            </a:r>
            <a:endParaRPr lang="es-ES" sz="1600" dirty="0" smtClean="0"/>
          </a:p>
          <a:p>
            <a:pPr marL="0" indent="0">
              <a:buNone/>
            </a:pPr>
            <a:endParaRPr lang="es-ES" sz="400" dirty="0" smtClean="0"/>
          </a:p>
          <a:p>
            <a:r>
              <a:rPr lang="es-ES" sz="1600" dirty="0" smtClean="0"/>
              <a:t>Se asegura de que el transporte y almacenamiento no daña el producto</a:t>
            </a:r>
          </a:p>
          <a:p>
            <a:pPr marL="0" indent="0">
              <a:buNone/>
            </a:pPr>
            <a:endParaRPr lang="es-ES" sz="400" dirty="0" smtClean="0"/>
          </a:p>
          <a:p>
            <a:r>
              <a:rPr lang="es-ES" sz="1600" dirty="0" smtClean="0"/>
              <a:t>Si necesario ensayo de muestras de CS y registro de reclamaciones </a:t>
            </a:r>
          </a:p>
          <a:p>
            <a:pPr marL="0" indent="0">
              <a:buNone/>
            </a:pPr>
            <a:endParaRPr lang="es-ES" sz="400" dirty="0" smtClean="0"/>
          </a:p>
          <a:p>
            <a:r>
              <a:rPr lang="es-ES" sz="1600" dirty="0"/>
              <a:t>Conserva </a:t>
            </a:r>
            <a:r>
              <a:rPr lang="es-ES" sz="1600" dirty="0" smtClean="0"/>
              <a:t>la </a:t>
            </a:r>
            <a:r>
              <a:rPr lang="es-ES" sz="1600" b="1" dirty="0"/>
              <a:t>declaración UE conformidad </a:t>
            </a:r>
            <a:r>
              <a:rPr lang="es-ES" sz="1600" dirty="0"/>
              <a:t>durante 10 años después de introducción CS en el mercado  </a:t>
            </a:r>
            <a:endParaRPr lang="es-ES" sz="1600" dirty="0" smtClean="0"/>
          </a:p>
          <a:p>
            <a:pPr marL="0" indent="0">
              <a:buNone/>
            </a:pPr>
            <a:endParaRPr lang="es-ES" sz="400" dirty="0" smtClean="0"/>
          </a:p>
          <a:p>
            <a:r>
              <a:rPr lang="es-ES" sz="1600" dirty="0"/>
              <a:t>Toma medidas correctoras, retira del mercado o recupera si necesario los CS e informa a las autoridades </a:t>
            </a:r>
            <a:r>
              <a:rPr lang="es-ES" sz="1600" dirty="0" smtClean="0"/>
              <a:t>nacionales</a:t>
            </a:r>
          </a:p>
          <a:p>
            <a:endParaRPr lang="es-ES" sz="400" dirty="0" smtClean="0"/>
          </a:p>
          <a:p>
            <a:r>
              <a:rPr lang="es-ES" sz="1600" dirty="0" smtClean="0"/>
              <a:t>Facilita </a:t>
            </a:r>
            <a:r>
              <a:rPr lang="es-ES" sz="1600" dirty="0"/>
              <a:t>información y documentos a la autoridad nacional competente </a:t>
            </a:r>
            <a:r>
              <a:rPr lang="es-ES" sz="1600" dirty="0" smtClean="0"/>
              <a:t>para </a:t>
            </a:r>
            <a:r>
              <a:rPr lang="es-ES" sz="1600" dirty="0"/>
              <a:t>demostrar la conformidad del </a:t>
            </a:r>
            <a:r>
              <a:rPr lang="es-ES" sz="1600" dirty="0" smtClean="0"/>
              <a:t>CS</a:t>
            </a:r>
          </a:p>
          <a:p>
            <a:endParaRPr lang="es-ES" sz="400" dirty="0"/>
          </a:p>
          <a:p>
            <a:r>
              <a:rPr lang="es-ES" sz="1600" dirty="0"/>
              <a:t>Coopera con las autoridades nacionales en cualquier acción para evitar riesgos de los CS de ascensores introducidos en el mercado </a:t>
            </a:r>
          </a:p>
          <a:p>
            <a:endParaRPr lang="es-ES" sz="1800" dirty="0" smtClean="0"/>
          </a:p>
          <a:p>
            <a:endParaRPr lang="es-ES" sz="1800" dirty="0"/>
          </a:p>
          <a:p>
            <a:endParaRPr lang="es-ES" dirty="0" smtClean="0"/>
          </a:p>
          <a:p>
            <a:endParaRPr lang="es-ES" dirty="0"/>
          </a:p>
          <a:p>
            <a:endParaRPr lang="es-ES_tradnl" dirty="0" smtClean="0"/>
          </a:p>
          <a:p>
            <a:endParaRPr lang="es-ES_tradnl" dirty="0"/>
          </a:p>
          <a:p>
            <a:pPr marL="0" indent="0">
              <a:buNone/>
            </a:pPr>
            <a:endParaRPr lang="es-ES_tradnl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_tradnl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_tradn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753"/>
            <a:ext cx="8229600" cy="864096"/>
          </a:xfrm>
        </p:spPr>
        <p:txBody>
          <a:bodyPr/>
          <a:lstStyle/>
          <a:p>
            <a:pPr algn="ctr"/>
            <a:r>
              <a:rPr lang="en-GB" altLang="en-US" sz="2400" dirty="0" err="1">
                <a:solidFill>
                  <a:srgbClr val="F56F0B"/>
                </a:solidFill>
              </a:rPr>
              <a:t>Obligaciones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agentes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económicos</a:t>
            </a: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93828"/>
          </a:xfrm>
        </p:spPr>
        <p:txBody>
          <a:bodyPr/>
          <a:lstStyle/>
          <a:p>
            <a:pPr marL="0" indent="0">
              <a:buNone/>
            </a:pPr>
            <a:r>
              <a:rPr lang="es-ES_tradnl" sz="2000" b="1" dirty="0" smtClean="0">
                <a:solidFill>
                  <a:srgbClr val="00B050"/>
                </a:solidFill>
              </a:rPr>
              <a:t>Distribuidores </a:t>
            </a:r>
          </a:p>
          <a:p>
            <a:pPr marL="0" indent="0">
              <a:buNone/>
            </a:pPr>
            <a:endParaRPr lang="es-ES_tradnl" sz="1000" b="1" dirty="0" smtClean="0">
              <a:solidFill>
                <a:srgbClr val="00B050"/>
              </a:solidFill>
            </a:endParaRPr>
          </a:p>
          <a:p>
            <a:r>
              <a:rPr lang="es-ES_tradnl" sz="1600" dirty="0"/>
              <a:t>Se asegura de que el CS lleva el marcado CE, la </a:t>
            </a:r>
            <a:r>
              <a:rPr lang="es-ES_tradnl" sz="1600" dirty="0" smtClean="0"/>
              <a:t>declaración </a:t>
            </a:r>
            <a:r>
              <a:rPr lang="es-ES_tradnl" sz="1600" dirty="0"/>
              <a:t>UE de </a:t>
            </a:r>
            <a:r>
              <a:rPr lang="es-ES_tradnl" sz="1600" dirty="0" smtClean="0"/>
              <a:t>conformidad, las </a:t>
            </a:r>
            <a:r>
              <a:rPr lang="es-ES_tradnl" sz="1600" dirty="0"/>
              <a:t>instrucciones y </a:t>
            </a:r>
            <a:r>
              <a:rPr lang="es-ES_tradnl" sz="1600" dirty="0" smtClean="0"/>
              <a:t>documentos requeridos </a:t>
            </a:r>
            <a:r>
              <a:rPr lang="es-ES_tradnl" sz="1600" dirty="0"/>
              <a:t>y los datos del fabricante e </a:t>
            </a:r>
            <a:r>
              <a:rPr lang="es-ES_tradnl" sz="1600" dirty="0" smtClean="0"/>
              <a:t>importador </a:t>
            </a:r>
          </a:p>
          <a:p>
            <a:pPr marL="0" indent="0">
              <a:buNone/>
            </a:pPr>
            <a:endParaRPr lang="es-ES_tradnl" sz="1000" dirty="0" smtClean="0"/>
          </a:p>
          <a:p>
            <a:r>
              <a:rPr lang="es-ES_tradnl" sz="1600" dirty="0" smtClean="0"/>
              <a:t>No distribuye CS no conformes e informa al fabricante o importador y a las autoridades de vigilancia del mercado </a:t>
            </a:r>
          </a:p>
          <a:p>
            <a:endParaRPr lang="es-ES_tradnl" sz="1000" dirty="0"/>
          </a:p>
          <a:p>
            <a:r>
              <a:rPr lang="es-ES" sz="1600" dirty="0"/>
              <a:t>Se asegura de que el transporte y almacenamiento no daña el </a:t>
            </a:r>
            <a:r>
              <a:rPr lang="es-ES" sz="1600" dirty="0" smtClean="0"/>
              <a:t>producto</a:t>
            </a:r>
          </a:p>
          <a:p>
            <a:endParaRPr lang="es-ES" sz="1000" dirty="0"/>
          </a:p>
          <a:p>
            <a:r>
              <a:rPr lang="es-ES" sz="1600" dirty="0" smtClean="0"/>
              <a:t>Vela para que se tomen medidas </a:t>
            </a:r>
            <a:r>
              <a:rPr lang="es-ES" sz="1600" dirty="0"/>
              <a:t>correctoras, </a:t>
            </a:r>
            <a:r>
              <a:rPr lang="es-ES" sz="1600" dirty="0" smtClean="0"/>
              <a:t>se retiren del </a:t>
            </a:r>
            <a:r>
              <a:rPr lang="es-ES" sz="1600" dirty="0"/>
              <a:t>mercado o </a:t>
            </a:r>
            <a:r>
              <a:rPr lang="es-ES" sz="1600" dirty="0" smtClean="0"/>
              <a:t>recuperen </a:t>
            </a:r>
            <a:r>
              <a:rPr lang="es-ES" sz="1600" dirty="0"/>
              <a:t>si necesario los CS e informa a las autoridades nacionales</a:t>
            </a:r>
          </a:p>
          <a:p>
            <a:endParaRPr lang="es-ES" sz="1000" dirty="0"/>
          </a:p>
          <a:p>
            <a:r>
              <a:rPr lang="es-ES" sz="1600" dirty="0"/>
              <a:t>Facilita información y documentos a la autoridad nacional competente para demostrar la conformidad del CS</a:t>
            </a:r>
          </a:p>
          <a:p>
            <a:endParaRPr lang="es-ES_tradn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864096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56F0B"/>
                </a:solidFill>
              </a:rPr>
              <a:t>Trazabilidad </a:t>
            </a:r>
            <a:endParaRPr lang="es-ES_tradnl" dirty="0">
              <a:solidFill>
                <a:srgbClr val="F56F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500"/>
            <a:ext cx="8579296" cy="3921820"/>
          </a:xfrm>
        </p:spPr>
        <p:txBody>
          <a:bodyPr/>
          <a:lstStyle/>
          <a:p>
            <a:r>
              <a:rPr lang="es-ES_tradnl" dirty="0" smtClean="0"/>
              <a:t>Nombre y dirección del instalador, fabricante e importador </a:t>
            </a:r>
          </a:p>
          <a:p>
            <a:endParaRPr lang="es-ES_tradnl" dirty="0" smtClean="0"/>
          </a:p>
          <a:p>
            <a:r>
              <a:rPr lang="es-ES_tradnl" dirty="0" smtClean="0"/>
              <a:t>Identificación del producto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Identificación a lo largo de la cadena de distribución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La información se debe guardar 10 años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49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2" y="1556271"/>
            <a:ext cx="8424168" cy="936625"/>
          </a:xfrm>
        </p:spPr>
        <p:txBody>
          <a:bodyPr/>
          <a:lstStyle/>
          <a:p>
            <a:pPr algn="ctr"/>
            <a:r>
              <a:rPr lang="en-GB" altLang="en-US" sz="2400" dirty="0" err="1" smtClean="0">
                <a:solidFill>
                  <a:srgbClr val="F56F0B"/>
                </a:solidFill>
              </a:rPr>
              <a:t>Autoridades</a:t>
            </a:r>
            <a:r>
              <a:rPr lang="en-GB" altLang="en-US" sz="2400" dirty="0" smtClean="0">
                <a:solidFill>
                  <a:srgbClr val="F56F0B"/>
                </a:solidFill>
              </a:rPr>
              <a:t> </a:t>
            </a:r>
            <a:r>
              <a:rPr lang="en-GB" altLang="en-US" sz="2400" dirty="0" err="1" smtClean="0">
                <a:solidFill>
                  <a:srgbClr val="F56F0B"/>
                </a:solidFill>
              </a:rPr>
              <a:t>notificantes</a:t>
            </a:r>
            <a:r>
              <a:rPr lang="en-GB" altLang="en-US" sz="2400" dirty="0" smtClean="0">
                <a:solidFill>
                  <a:srgbClr val="F56F0B"/>
                </a:solidFill>
              </a:rPr>
              <a:t> y </a:t>
            </a:r>
            <a:r>
              <a:rPr lang="en-GB" altLang="en-US" sz="2400" dirty="0" err="1" smtClean="0">
                <a:solidFill>
                  <a:srgbClr val="F56F0B"/>
                </a:solidFill>
              </a:rPr>
              <a:t>organismos</a:t>
            </a:r>
            <a:r>
              <a:rPr lang="en-GB" altLang="en-US" sz="2400" dirty="0" smtClean="0">
                <a:solidFill>
                  <a:srgbClr val="F56F0B"/>
                </a:solidFill>
              </a:rPr>
              <a:t> </a:t>
            </a:r>
            <a:r>
              <a:rPr lang="en-GB" altLang="en-US" sz="2400" dirty="0" err="1" smtClean="0">
                <a:solidFill>
                  <a:srgbClr val="F56F0B"/>
                </a:solidFill>
              </a:rPr>
              <a:t>notificados</a:t>
            </a:r>
            <a:r>
              <a:rPr lang="en-GB" altLang="en-US" sz="2400" dirty="0" smtClean="0">
                <a:solidFill>
                  <a:srgbClr val="F56F0B"/>
                </a:solidFill>
              </a:rPr>
              <a:t> </a:t>
            </a:r>
            <a:endParaRPr lang="es-E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7540"/>
            <a:ext cx="8291264" cy="3633788"/>
          </a:xfrm>
        </p:spPr>
        <p:txBody>
          <a:bodyPr/>
          <a:lstStyle/>
          <a:p>
            <a:r>
              <a:rPr lang="es-ES" sz="2000" b="1" dirty="0" smtClean="0"/>
              <a:t>Requisitos y obligaciones específicas</a:t>
            </a:r>
          </a:p>
          <a:p>
            <a:pPr marL="361950" indent="-36195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Ej. seguir labor grupos coordinación organismos notificados, subcontratistas o filiales deben cumplir criterios de acreditación </a:t>
            </a:r>
          </a:p>
          <a:p>
            <a:pPr marL="361950" indent="-361950">
              <a:buNone/>
            </a:pPr>
            <a:r>
              <a:rPr lang="es-ES" sz="2000" dirty="0" smtClean="0"/>
              <a:t>   </a:t>
            </a:r>
          </a:p>
          <a:p>
            <a:r>
              <a:rPr lang="es-ES" sz="2000" b="1" dirty="0" smtClean="0"/>
              <a:t>Procedimiento de notificación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- acreditación: 2 semanas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- sin acreditación: 2 meses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- posibilidad de objeción de los Estados miembros y la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Comisión 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4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648593"/>
          </a:xfrm>
        </p:spPr>
        <p:txBody>
          <a:bodyPr/>
          <a:lstStyle/>
          <a:p>
            <a:pPr algn="ctr"/>
            <a:r>
              <a:rPr lang="en-GB" altLang="en-US" sz="2800" dirty="0" err="1">
                <a:solidFill>
                  <a:srgbClr val="F56F0B"/>
                </a:solidFill>
              </a:rPr>
              <a:t>Vigilancia</a:t>
            </a:r>
            <a:r>
              <a:rPr lang="en-GB" altLang="en-US" sz="2800" dirty="0">
                <a:solidFill>
                  <a:srgbClr val="F56F0B"/>
                </a:solidFill>
              </a:rPr>
              <a:t> del </a:t>
            </a:r>
            <a:r>
              <a:rPr lang="en-GB" altLang="en-US" sz="2800" dirty="0" err="1">
                <a:solidFill>
                  <a:srgbClr val="F56F0B"/>
                </a:solidFill>
              </a:rPr>
              <a:t>mercado</a:t>
            </a:r>
            <a:r>
              <a:rPr lang="en-GB" altLang="en-US" sz="2800" dirty="0">
                <a:solidFill>
                  <a:srgbClr val="F56F0B"/>
                </a:solidFill>
              </a:rPr>
              <a:t> 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s-E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60848"/>
            <a:ext cx="8867328" cy="4176464"/>
          </a:xfrm>
        </p:spPr>
        <p:txBody>
          <a:bodyPr/>
          <a:lstStyle/>
          <a:p>
            <a:r>
              <a:rPr lang="es-ES" sz="2000" dirty="0"/>
              <a:t>Estados miembros </a:t>
            </a:r>
            <a:r>
              <a:rPr lang="es-ES" sz="2000" dirty="0" smtClean="0"/>
              <a:t>evalúan </a:t>
            </a:r>
            <a:r>
              <a:rPr lang="es-ES" sz="2000" dirty="0"/>
              <a:t>productos con </a:t>
            </a:r>
            <a:r>
              <a:rPr lang="es-ES" sz="2000" dirty="0" smtClean="0"/>
              <a:t>riesgo</a:t>
            </a:r>
          </a:p>
          <a:p>
            <a:endParaRPr lang="es-ES" sz="800" dirty="0"/>
          </a:p>
          <a:p>
            <a:r>
              <a:rPr lang="es-ES" sz="2000" dirty="0"/>
              <a:t>Agentes </a:t>
            </a:r>
            <a:r>
              <a:rPr lang="es-ES" sz="2000" dirty="0" smtClean="0"/>
              <a:t>económicos </a:t>
            </a:r>
            <a:r>
              <a:rPr lang="es-ES" sz="2000" dirty="0"/>
              <a:t>cooperan y toman medidas </a:t>
            </a:r>
            <a:r>
              <a:rPr lang="es-ES" sz="2000" dirty="0" smtClean="0"/>
              <a:t>correctoras si necesario</a:t>
            </a:r>
          </a:p>
          <a:p>
            <a:endParaRPr lang="es-ES" sz="800" dirty="0" smtClean="0"/>
          </a:p>
          <a:p>
            <a:r>
              <a:rPr lang="es-ES" sz="2000" dirty="0" smtClean="0"/>
              <a:t>Autoridades informan al organismo notificado, y a la Comisión y Estados miembros si relevante</a:t>
            </a:r>
          </a:p>
          <a:p>
            <a:endParaRPr lang="es-ES" sz="800" dirty="0" smtClean="0"/>
          </a:p>
          <a:p>
            <a:r>
              <a:rPr lang="es-ES" sz="2000" dirty="0" smtClean="0"/>
              <a:t>Si no medidas correctoras, las autoridades toman medidas provisionales e informan a la Comisión y Estados miembros  </a:t>
            </a:r>
          </a:p>
          <a:p>
            <a:endParaRPr lang="es-ES" sz="800" dirty="0" smtClean="0"/>
          </a:p>
          <a:p>
            <a:r>
              <a:rPr lang="es-ES" sz="2000" dirty="0" smtClean="0"/>
              <a:t>3 meses para objetar: </a:t>
            </a:r>
            <a:r>
              <a:rPr lang="es-ES" sz="2000" b="1" dirty="0" smtClean="0"/>
              <a:t>nuevo </a:t>
            </a:r>
            <a:r>
              <a:rPr lang="es-ES" sz="2000" b="1" dirty="0"/>
              <a:t>procedimiento de </a:t>
            </a:r>
            <a:r>
              <a:rPr lang="es-ES" sz="2000" b="1" dirty="0" smtClean="0"/>
              <a:t>salvaguardia</a:t>
            </a:r>
          </a:p>
          <a:p>
            <a:endParaRPr lang="es-ES" sz="800" dirty="0" smtClean="0"/>
          </a:p>
          <a:p>
            <a:r>
              <a:rPr lang="es-ES" sz="2000" dirty="0" smtClean="0"/>
              <a:t>Si medida aceptada, todos los </a:t>
            </a:r>
            <a:r>
              <a:rPr lang="es-ES" sz="2000" dirty="0"/>
              <a:t>E</a:t>
            </a:r>
            <a:r>
              <a:rPr lang="es-ES" sz="2000" dirty="0" smtClean="0"/>
              <a:t>stados miembros deben aplicarla e informar a la Comisión  </a:t>
            </a:r>
            <a:endParaRPr lang="es-ES" sz="2000" dirty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95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432569"/>
          </a:xfrm>
        </p:spPr>
        <p:txBody>
          <a:bodyPr/>
          <a:lstStyle/>
          <a:p>
            <a:pPr marL="0" indent="0" algn="ctr"/>
            <a:r>
              <a:rPr lang="en-GB" altLang="en-US" sz="2800" dirty="0" err="1">
                <a:solidFill>
                  <a:srgbClr val="F56F0B"/>
                </a:solidFill>
              </a:rPr>
              <a:t>A</a:t>
            </a:r>
            <a:r>
              <a:rPr lang="en-GB" altLang="en-US" sz="2800" dirty="0" err="1" smtClean="0">
                <a:solidFill>
                  <a:srgbClr val="F56F0B"/>
                </a:solidFill>
              </a:rPr>
              <a:t>ctores</a:t>
            </a:r>
            <a:r>
              <a:rPr lang="en-GB" altLang="en-US" sz="2800" dirty="0" smtClean="0">
                <a:solidFill>
                  <a:srgbClr val="F56F0B"/>
                </a:solidFill>
              </a:rPr>
              <a:t> </a:t>
            </a:r>
            <a:r>
              <a:rPr lang="en-GB" altLang="en-US" sz="2800" dirty="0" err="1" smtClean="0">
                <a:solidFill>
                  <a:srgbClr val="F56F0B"/>
                </a:solidFill>
              </a:rPr>
              <a:t>Directiva</a:t>
            </a:r>
            <a:r>
              <a:rPr lang="en-GB" altLang="en-US" sz="2800" dirty="0" smtClean="0">
                <a:solidFill>
                  <a:srgbClr val="F56F0B"/>
                </a:solidFill>
              </a:rPr>
              <a:t> </a:t>
            </a:r>
            <a:endParaRPr lang="en-GB" sz="2800" dirty="0">
              <a:solidFill>
                <a:srgbClr val="F56F0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1303"/>
            <a:ext cx="7560000" cy="451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576585"/>
          </a:xfrm>
        </p:spPr>
        <p:txBody>
          <a:bodyPr/>
          <a:lstStyle/>
          <a:p>
            <a:pPr algn="ctr"/>
            <a:r>
              <a:rPr lang="es-ES_tradnl" sz="2800" dirty="0" smtClean="0">
                <a:solidFill>
                  <a:srgbClr val="F56F0B"/>
                </a:solidFill>
              </a:rPr>
              <a:t>Documentos relacionados    </a:t>
            </a:r>
            <a:endParaRPr lang="es-ES_tradnl" sz="2800" dirty="0">
              <a:solidFill>
                <a:srgbClr val="F56F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92896"/>
            <a:ext cx="9001000" cy="3960440"/>
          </a:xfrm>
        </p:spPr>
        <p:txBody>
          <a:bodyPr/>
          <a:lstStyle/>
          <a:p>
            <a:r>
              <a:rPr lang="es-ES_tradnl" b="1" dirty="0" smtClean="0"/>
              <a:t>Guía aplicación de la Directiva de ascensores </a:t>
            </a:r>
          </a:p>
          <a:p>
            <a:pPr marL="0" indent="0">
              <a:buNone/>
            </a:pPr>
            <a:r>
              <a:rPr lang="es-ES_tradnl" b="1" dirty="0" smtClean="0"/>
              <a:t>    </a:t>
            </a:r>
            <a:r>
              <a:rPr lang="es-ES_tradnl" dirty="0" smtClean="0"/>
              <a:t>Versión final: octubre/ noviembre  </a:t>
            </a:r>
          </a:p>
          <a:p>
            <a:pPr marL="0" indent="0">
              <a:buNone/>
            </a:pPr>
            <a:endParaRPr lang="es-ES_tradnl" sz="1600" b="1" dirty="0" smtClean="0"/>
          </a:p>
          <a:p>
            <a:r>
              <a:rPr lang="es-ES_tradnl" b="1" dirty="0" smtClean="0"/>
              <a:t>Guía azul</a:t>
            </a:r>
          </a:p>
          <a:p>
            <a:pPr marL="361950" indent="-361950">
              <a:buNone/>
            </a:pPr>
            <a:r>
              <a:rPr lang="es-ES_tradnl" b="1" dirty="0"/>
              <a:t> </a:t>
            </a:r>
            <a:r>
              <a:rPr lang="es-ES_tradnl" b="1" dirty="0" smtClean="0"/>
              <a:t>  </a:t>
            </a:r>
            <a:r>
              <a:rPr lang="es-ES_tradnl" dirty="0" smtClean="0">
                <a:hlinkClick r:id="rId2"/>
              </a:rPr>
              <a:t>http</a:t>
            </a:r>
            <a:r>
              <a:rPr lang="es-ES_tradnl" dirty="0">
                <a:hlinkClick r:id="rId2"/>
              </a:rPr>
              <a:t>://</a:t>
            </a:r>
            <a:r>
              <a:rPr lang="es-ES_tradnl" dirty="0" smtClean="0">
                <a:hlinkClick r:id="rId2"/>
              </a:rPr>
              <a:t>ec.europa.eu/growth/single-market/goods_en</a:t>
            </a:r>
            <a:endParaRPr lang="es-ES_tradnl" dirty="0" smtClean="0"/>
          </a:p>
          <a:p>
            <a:pPr marL="361950" indent="-361950">
              <a:buNone/>
            </a:pPr>
            <a:endParaRPr lang="es-ES_tradnl" sz="1600" dirty="0" smtClean="0"/>
          </a:p>
          <a:p>
            <a:r>
              <a:rPr lang="es-ES_tradnl" b="1" dirty="0" smtClean="0"/>
              <a:t>Mandato</a:t>
            </a:r>
          </a:p>
          <a:p>
            <a:pPr marL="0" indent="0">
              <a:buNone/>
            </a:pPr>
            <a:r>
              <a:rPr lang="es-ES_tradnl" b="1" dirty="0"/>
              <a:t> </a:t>
            </a:r>
            <a:r>
              <a:rPr lang="es-ES_tradnl" b="1" dirty="0" smtClean="0"/>
              <a:t>  </a:t>
            </a:r>
            <a:r>
              <a:rPr lang="es-ES_tradnl" dirty="0"/>
              <a:t>Finalizado</a:t>
            </a:r>
            <a:r>
              <a:rPr lang="es-ES_tradnl" b="1" dirty="0" smtClean="0"/>
              <a:t> - </a:t>
            </a:r>
            <a:r>
              <a:rPr lang="es-ES_tradnl" dirty="0" smtClean="0"/>
              <a:t>CEN debe aceptar en un mes</a:t>
            </a:r>
          </a:p>
          <a:p>
            <a:pPr marL="0" indent="0">
              <a:buNone/>
            </a:pPr>
            <a:endParaRPr lang="es-ES_tradnl" sz="1600" b="1" dirty="0" smtClean="0"/>
          </a:p>
          <a:p>
            <a:r>
              <a:rPr lang="es-ES_tradnl" b="1" dirty="0" smtClean="0"/>
              <a:t>Estudio </a:t>
            </a:r>
            <a:r>
              <a:rPr lang="es-ES_tradnl" b="1" dirty="0"/>
              <a:t>e</a:t>
            </a:r>
            <a:r>
              <a:rPr lang="es-ES_tradnl" b="1" dirty="0" smtClean="0"/>
              <a:t>valuación Directiva 1995/16/CE </a:t>
            </a:r>
          </a:p>
          <a:p>
            <a:pPr marL="0" indent="0">
              <a:buNone/>
            </a:pPr>
            <a:r>
              <a:rPr lang="es-ES_tradnl" b="1" dirty="0"/>
              <a:t> </a:t>
            </a:r>
            <a:r>
              <a:rPr lang="es-ES_tradnl" b="1" dirty="0" smtClean="0"/>
              <a:t>  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6812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GB" dirty="0">
                <a:solidFill>
                  <a:srgbClr val="F56F0B"/>
                </a:solidFill>
              </a:rPr>
              <a:t> </a:t>
            </a:r>
            <a:r>
              <a:rPr lang="en-GB" dirty="0" smtClean="0">
                <a:solidFill>
                  <a:srgbClr val="F56F0B"/>
                </a:solidFill>
              </a:rPr>
              <a:t>      </a:t>
            </a:r>
            <a:r>
              <a:rPr lang="en-GB" dirty="0" err="1" smtClean="0">
                <a:solidFill>
                  <a:srgbClr val="F56F0B"/>
                </a:solidFill>
              </a:rPr>
              <a:t>Directiva</a:t>
            </a:r>
            <a:r>
              <a:rPr lang="en-GB" dirty="0" smtClean="0">
                <a:solidFill>
                  <a:srgbClr val="F56F0B"/>
                </a:solidFill>
              </a:rPr>
              <a:t> </a:t>
            </a:r>
            <a:r>
              <a:rPr lang="en-GB" sz="2800" dirty="0" smtClean="0">
                <a:solidFill>
                  <a:srgbClr val="F56F0B"/>
                </a:solidFill>
              </a:rPr>
              <a:t>2014/33/UE</a:t>
            </a:r>
            <a:endParaRPr lang="en-GB" dirty="0">
              <a:solidFill>
                <a:srgbClr val="F56F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28392"/>
          </a:xfrm>
        </p:spPr>
        <p:txBody>
          <a:bodyPr/>
          <a:lstStyle/>
          <a:p>
            <a:pPr eaLnBrk="1" hangingPunct="1"/>
            <a:r>
              <a:rPr lang="en-GB" altLang="en-US" sz="2200" b="1" dirty="0" err="1" smtClean="0"/>
              <a:t>Sustituye</a:t>
            </a:r>
            <a:r>
              <a:rPr lang="en-GB" altLang="en-US" sz="2200" b="1" dirty="0" smtClean="0"/>
              <a:t> a la </a:t>
            </a:r>
            <a:r>
              <a:rPr lang="en-GB" altLang="en-US" sz="2200" b="1" dirty="0" err="1" smtClean="0"/>
              <a:t>Directiva</a:t>
            </a:r>
            <a:r>
              <a:rPr lang="en-GB" altLang="en-US" sz="2200" b="1" dirty="0" smtClean="0"/>
              <a:t> 95/16/CE </a:t>
            </a:r>
          </a:p>
          <a:p>
            <a:pPr marL="0" indent="0" eaLnBrk="1" hangingPunct="1">
              <a:buNone/>
            </a:pPr>
            <a:endParaRPr lang="en-GB" altLang="en-US" sz="2200" b="1" dirty="0" smtClean="0"/>
          </a:p>
          <a:p>
            <a:pPr eaLnBrk="1" hangingPunct="1"/>
            <a:r>
              <a:rPr lang="en-GB" altLang="en-US" sz="2200" b="1" dirty="0" err="1" smtClean="0"/>
              <a:t>Aplicación</a:t>
            </a:r>
            <a:r>
              <a:rPr lang="en-GB" altLang="en-US" sz="2200" b="1" dirty="0"/>
              <a:t>:</a:t>
            </a:r>
            <a:r>
              <a:rPr lang="en-GB" altLang="en-US" sz="2200" b="1" dirty="0" smtClean="0"/>
              <a:t> 20 </a:t>
            </a:r>
            <a:r>
              <a:rPr lang="en-GB" altLang="en-US" sz="2200" b="1" dirty="0" err="1" smtClean="0"/>
              <a:t>abril</a:t>
            </a:r>
            <a:r>
              <a:rPr lang="en-GB" altLang="en-US" sz="2200" b="1" dirty="0" smtClean="0"/>
              <a:t> 2016</a:t>
            </a:r>
          </a:p>
          <a:p>
            <a:pPr marL="0" indent="0" eaLnBrk="1" hangingPunct="1">
              <a:buNone/>
            </a:pPr>
            <a:r>
              <a:rPr lang="en-GB" altLang="en-US" sz="2200" b="1" dirty="0" smtClean="0"/>
              <a:t> </a:t>
            </a:r>
          </a:p>
          <a:p>
            <a:pPr eaLnBrk="1" hangingPunct="1"/>
            <a:r>
              <a:rPr lang="en-GB" altLang="en-US" sz="2200" b="1" dirty="0" smtClean="0"/>
              <a:t>Integra el “Nuevo </a:t>
            </a:r>
            <a:r>
              <a:rPr lang="en-GB" altLang="en-US" sz="2200" b="1" dirty="0" err="1" smtClean="0"/>
              <a:t>marco</a:t>
            </a:r>
            <a:r>
              <a:rPr lang="en-GB" altLang="en-US" sz="2200" b="1" dirty="0" smtClean="0"/>
              <a:t> </a:t>
            </a:r>
            <a:r>
              <a:rPr lang="en-GB" altLang="en-US" sz="2200" b="1" dirty="0" err="1"/>
              <a:t>l</a:t>
            </a:r>
            <a:r>
              <a:rPr lang="en-GB" altLang="en-US" sz="2200" b="1" dirty="0" err="1" smtClean="0"/>
              <a:t>egislativo</a:t>
            </a:r>
            <a:r>
              <a:rPr lang="en-GB" altLang="en-US" sz="2200" b="1" dirty="0" smtClean="0"/>
              <a:t>” </a:t>
            </a:r>
            <a:endParaRPr lang="en-GB" altLang="en-US" sz="2000" dirty="0" smtClean="0"/>
          </a:p>
          <a:p>
            <a:pPr marL="0" indent="0" eaLnBrk="1" hangingPunct="1">
              <a:buNone/>
            </a:pPr>
            <a:endParaRPr lang="en-GB" altLang="en-US" sz="2200" b="1" dirty="0" smtClean="0"/>
          </a:p>
          <a:p>
            <a:pPr eaLnBrk="1" hangingPunct="1"/>
            <a:r>
              <a:rPr lang="en-GB" altLang="en-US" sz="2200" b="1" dirty="0" smtClean="0"/>
              <a:t>No cambia </a:t>
            </a:r>
            <a:r>
              <a:rPr lang="en-GB" altLang="en-US" sz="2200" b="1" dirty="0" err="1" smtClean="0"/>
              <a:t>en</a:t>
            </a:r>
            <a:r>
              <a:rPr lang="en-GB" altLang="en-US" sz="2200" b="1" dirty="0" smtClean="0"/>
              <a:t> </a:t>
            </a:r>
            <a:r>
              <a:rPr lang="en-GB" altLang="en-US" sz="2200" b="1" dirty="0" err="1" smtClean="0"/>
              <a:t>sustancia</a:t>
            </a:r>
            <a:r>
              <a:rPr lang="en-GB" altLang="en-US" sz="2200" b="1" dirty="0" smtClean="0"/>
              <a:t> </a:t>
            </a:r>
          </a:p>
          <a:p>
            <a:pPr marL="0" indent="0" eaLnBrk="1" hangingPunct="1">
              <a:buNone/>
            </a:pPr>
            <a:endParaRPr lang="en-GB" altLang="en-US" sz="2200" b="1" dirty="0"/>
          </a:p>
          <a:p>
            <a:pPr marL="0" indent="0" eaLnBrk="1" hangingPunct="1">
              <a:buNone/>
            </a:pPr>
            <a:endParaRPr lang="en-GB" altLang="en-US" sz="2200" b="1" dirty="0" smtClean="0"/>
          </a:p>
          <a:p>
            <a:pPr eaLnBrk="1" hangingPunct="1"/>
            <a:endParaRPr lang="en-GB" altLang="en-US" sz="2200" b="1" dirty="0"/>
          </a:p>
          <a:p>
            <a:pPr eaLnBrk="1" hangingPunct="1"/>
            <a:endParaRPr lang="en-GB" altLang="en-US" sz="2200" b="1" dirty="0" smtClean="0"/>
          </a:p>
          <a:p>
            <a:pPr eaLnBrk="1" hangingPunct="1"/>
            <a:endParaRPr lang="en-GB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9587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s-ES_tradnl" dirty="0" smtClean="0">
                <a:solidFill>
                  <a:srgbClr val="F56F0B"/>
                </a:solidFill>
              </a:rPr>
              <a:t>Información</a:t>
            </a:r>
            <a:r>
              <a:rPr lang="en-GB" dirty="0" smtClean="0">
                <a:solidFill>
                  <a:srgbClr val="F56F0B"/>
                </a:solidFill>
              </a:rPr>
              <a:t> adicional </a:t>
            </a:r>
            <a:endParaRPr lang="en-GB" dirty="0">
              <a:solidFill>
                <a:srgbClr val="F56F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363272" cy="3960440"/>
          </a:xfrm>
        </p:spPr>
        <p:txBody>
          <a:bodyPr/>
          <a:lstStyle/>
          <a:p>
            <a:pPr eaLnBrk="1" hangingPunct="1"/>
            <a:endParaRPr lang="en-GB" altLang="en-US" sz="1200" dirty="0" smtClean="0"/>
          </a:p>
          <a:p>
            <a:pPr eaLnBrk="1" hangingPunct="1"/>
            <a:r>
              <a:rPr lang="en-GB" altLang="en-US" dirty="0" smtClean="0"/>
              <a:t>P</a:t>
            </a:r>
            <a:r>
              <a:rPr lang="es-ES_tradnl" altLang="en-US" dirty="0" smtClean="0"/>
              <a:t>á</a:t>
            </a:r>
            <a:r>
              <a:rPr lang="en-GB" altLang="en-US" dirty="0" smtClean="0"/>
              <a:t>gina internet </a:t>
            </a:r>
            <a:r>
              <a:rPr lang="es-ES_tradnl" altLang="en-US" dirty="0" smtClean="0"/>
              <a:t>Comisión</a:t>
            </a:r>
            <a:r>
              <a:rPr lang="en-GB" altLang="en-US" dirty="0" smtClean="0"/>
              <a:t>: </a:t>
            </a:r>
            <a:r>
              <a:rPr lang="en-GB" altLang="en-US" dirty="0" smtClean="0">
                <a:hlinkClick r:id="rId2"/>
              </a:rPr>
              <a:t>http://ec.europa.eu/growth/sectors/mechanical-engineering/lifts/</a:t>
            </a:r>
            <a:endParaRPr lang="en-GB" altLang="en-US" dirty="0" smtClean="0"/>
          </a:p>
          <a:p>
            <a:pPr marL="354013" indent="0" eaLnBrk="1" hangingPunct="1">
              <a:buNone/>
            </a:pPr>
            <a:r>
              <a:rPr lang="es-ES_tradnl" altLang="en-US" dirty="0" smtClean="0"/>
              <a:t>(legislación, guías, normas técnicas, organismos  </a:t>
            </a:r>
          </a:p>
          <a:p>
            <a:pPr marL="354013" indent="0" eaLnBrk="1" hangingPunct="1">
              <a:buNone/>
            </a:pPr>
            <a:r>
              <a:rPr lang="es-ES_tradnl" altLang="en-US" dirty="0"/>
              <a:t> </a:t>
            </a:r>
            <a:r>
              <a:rPr lang="es-ES_tradnl" altLang="en-US" dirty="0" smtClean="0"/>
              <a:t>notificados, autoridades nacionales…)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Punto </a:t>
            </a:r>
            <a:r>
              <a:rPr lang="en-GB" altLang="en-US" dirty="0" smtClean="0"/>
              <a:t>de </a:t>
            </a:r>
            <a:r>
              <a:rPr lang="en-GB" altLang="en-US" dirty="0" err="1" smtClean="0"/>
              <a:t>contacto</a:t>
            </a:r>
            <a:r>
              <a:rPr lang="en-GB" altLang="en-US" dirty="0"/>
              <a:t>: </a:t>
            </a:r>
            <a:r>
              <a:rPr lang="en-GB" altLang="en-US" dirty="0" smtClean="0">
                <a:hlinkClick r:id="rId3"/>
              </a:rPr>
              <a:t>GROW-LIFTS@ec.europa.eu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173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pPr marL="0" indent="0" algn="ctr">
              <a:buNone/>
            </a:pPr>
            <a:r>
              <a:rPr lang="es-ES_tradnl" sz="4000" b="1" dirty="0" smtClean="0">
                <a:solidFill>
                  <a:srgbClr val="F56F0B"/>
                </a:solidFill>
              </a:rPr>
              <a:t>¡Gracias por su atención! </a:t>
            </a:r>
            <a:endParaRPr lang="es-ES_tradnl" sz="4000" b="1" dirty="0">
              <a:solidFill>
                <a:srgbClr val="F56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84784"/>
            <a:ext cx="8229600" cy="720601"/>
          </a:xfrm>
        </p:spPr>
        <p:txBody>
          <a:bodyPr/>
          <a:lstStyle/>
          <a:p>
            <a:pPr algn="ctr"/>
            <a:r>
              <a:rPr lang="es-ES_tradnl" dirty="0">
                <a:solidFill>
                  <a:srgbClr val="F56F0B"/>
                </a:solidFill>
              </a:rPr>
              <a:t>Nuevo marco legislativo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b="1" dirty="0" smtClean="0">
                <a:solidFill>
                  <a:srgbClr val="00B050"/>
                </a:solidFill>
              </a:rPr>
              <a:t>¿</a:t>
            </a:r>
            <a:r>
              <a:rPr lang="es-ES_tradnl" altLang="en-US" b="1" dirty="0" err="1" smtClean="0">
                <a:solidFill>
                  <a:srgbClr val="00B050"/>
                </a:solidFill>
              </a:rPr>
              <a:t>Qu</a:t>
            </a:r>
            <a:r>
              <a:rPr lang="en-GB" altLang="en-US" b="1" dirty="0" smtClean="0">
                <a:solidFill>
                  <a:srgbClr val="00B050"/>
                </a:solidFill>
              </a:rPr>
              <a:t>é </a:t>
            </a:r>
            <a:r>
              <a:rPr lang="es-ES_tradnl" altLang="en-US" b="1" dirty="0" smtClean="0">
                <a:solidFill>
                  <a:srgbClr val="00B050"/>
                </a:solidFill>
              </a:rPr>
              <a:t>es</a:t>
            </a:r>
            <a:r>
              <a:rPr lang="en-GB" altLang="en-US" b="1" dirty="0" smtClean="0">
                <a:solidFill>
                  <a:srgbClr val="00B050"/>
                </a:solidFill>
              </a:rPr>
              <a:t>? </a:t>
            </a:r>
          </a:p>
          <a:p>
            <a:pPr marL="0" indent="0">
              <a:buNone/>
            </a:pPr>
            <a:endParaRPr lang="en-GB" altLang="en-US" dirty="0"/>
          </a:p>
          <a:p>
            <a:pPr>
              <a:buFontTx/>
              <a:buChar char="-"/>
            </a:pPr>
            <a:r>
              <a:rPr lang="en-GB" altLang="en-US" dirty="0" err="1" smtClean="0"/>
              <a:t>Reglamento</a:t>
            </a:r>
            <a:r>
              <a:rPr lang="en-GB" altLang="en-US" dirty="0" smtClean="0"/>
              <a:t> </a:t>
            </a:r>
            <a:r>
              <a:rPr lang="en-GB" altLang="en-US" dirty="0"/>
              <a:t>765/2008 </a:t>
            </a:r>
            <a:r>
              <a:rPr lang="es-ES_tradnl" dirty="0"/>
              <a:t>sobre </a:t>
            </a:r>
            <a:r>
              <a:rPr lang="es-ES_tradnl" dirty="0" smtClean="0"/>
              <a:t>acreditación de los organismos notificados </a:t>
            </a:r>
            <a:r>
              <a:rPr lang="es-ES_tradnl" dirty="0"/>
              <a:t>y </a:t>
            </a:r>
            <a:r>
              <a:rPr lang="es-ES_tradnl" dirty="0" smtClean="0"/>
              <a:t>vigilancia del mercado </a:t>
            </a:r>
          </a:p>
          <a:p>
            <a:pPr marL="0" indent="0">
              <a:buNone/>
            </a:pPr>
            <a:endParaRPr lang="en-GB" altLang="en-US" dirty="0"/>
          </a:p>
          <a:p>
            <a:pPr>
              <a:buFontTx/>
              <a:buChar char="-"/>
            </a:pPr>
            <a:r>
              <a:rPr lang="en-GB" altLang="en-US" dirty="0" err="1" smtClean="0"/>
              <a:t>Decisión</a:t>
            </a:r>
            <a:r>
              <a:rPr lang="en-GB" altLang="en-US" dirty="0" smtClean="0"/>
              <a:t> 768/2008 </a:t>
            </a:r>
            <a:r>
              <a:rPr lang="en-GB" altLang="en-US" dirty="0" err="1" smtClean="0"/>
              <a:t>sobre</a:t>
            </a:r>
            <a:r>
              <a:rPr lang="en-GB" altLang="en-US" dirty="0" smtClean="0"/>
              <a:t> un </a:t>
            </a:r>
            <a:r>
              <a:rPr lang="es-ES" dirty="0"/>
              <a:t>marco común para la </a:t>
            </a:r>
            <a:r>
              <a:rPr lang="es-ES" dirty="0" smtClean="0"/>
              <a:t>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comercialización </a:t>
            </a:r>
            <a:r>
              <a:rPr lang="es-ES" dirty="0"/>
              <a:t>de los productos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57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84784"/>
            <a:ext cx="8229600" cy="936625"/>
          </a:xfrm>
        </p:spPr>
        <p:txBody>
          <a:bodyPr/>
          <a:lstStyle/>
          <a:p>
            <a:pPr algn="ctr"/>
            <a:r>
              <a:rPr lang="es-ES_tradnl" dirty="0">
                <a:solidFill>
                  <a:srgbClr val="F56F0B"/>
                </a:solidFill>
              </a:rPr>
              <a:t>Nuevo marco legislativo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b="1" dirty="0" smtClean="0">
                <a:solidFill>
                  <a:srgbClr val="00B050"/>
                </a:solidFill>
              </a:rPr>
              <a:t>Objetivos</a:t>
            </a:r>
          </a:p>
          <a:p>
            <a:pPr marL="0" indent="0">
              <a:buNone/>
            </a:pPr>
            <a:endParaRPr lang="es-ES_tradnl" sz="800" b="1" dirty="0">
              <a:solidFill>
                <a:srgbClr val="00B050"/>
              </a:solidFill>
            </a:endParaRPr>
          </a:p>
          <a:p>
            <a:r>
              <a:rPr lang="es-ES_tradnl" dirty="0"/>
              <a:t>Mayor homogeneidad en la legislación  que regula la comercialización de productos </a:t>
            </a:r>
            <a:endParaRPr lang="es-ES_tradnl" dirty="0" smtClean="0"/>
          </a:p>
          <a:p>
            <a:endParaRPr lang="es-ES_tradnl" sz="800" dirty="0" smtClean="0"/>
          </a:p>
          <a:p>
            <a:r>
              <a:rPr lang="es-ES_tradnl" dirty="0"/>
              <a:t>Mayor trazabilidad de los productos </a:t>
            </a:r>
            <a:endParaRPr lang="es-ES_tradnl" dirty="0" smtClean="0"/>
          </a:p>
          <a:p>
            <a:endParaRPr lang="es-ES_tradnl" sz="800" dirty="0"/>
          </a:p>
          <a:p>
            <a:r>
              <a:rPr lang="es-ES_tradnl" dirty="0" smtClean="0"/>
              <a:t>Mejorar </a:t>
            </a:r>
            <a:r>
              <a:rPr lang="es-ES_tradnl" dirty="0"/>
              <a:t>la calidad de los organismos </a:t>
            </a:r>
            <a:r>
              <a:rPr lang="es-ES_tradnl" dirty="0" smtClean="0"/>
              <a:t>acreditados</a:t>
            </a:r>
          </a:p>
          <a:p>
            <a:endParaRPr lang="es-ES_tradnl" sz="800" dirty="0" smtClean="0"/>
          </a:p>
          <a:p>
            <a:r>
              <a:rPr lang="es-ES_tradnl" dirty="0" smtClean="0"/>
              <a:t>Mejorar </a:t>
            </a:r>
            <a:r>
              <a:rPr lang="es-ES_tradnl" dirty="0"/>
              <a:t>la vigilancia del </a:t>
            </a:r>
            <a:r>
              <a:rPr lang="es-ES_tradnl" dirty="0" smtClean="0"/>
              <a:t>mercado </a:t>
            </a: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490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157592" cy="576064"/>
          </a:xfrm>
        </p:spPr>
        <p:txBody>
          <a:bodyPr/>
          <a:lstStyle/>
          <a:p>
            <a:pPr marL="0" indent="0" algn="ctr"/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r>
              <a:rPr lang="en-GB" altLang="en-US" sz="2800" dirty="0" err="1" smtClean="0">
                <a:solidFill>
                  <a:srgbClr val="F56F0B"/>
                </a:solidFill>
              </a:rPr>
              <a:t>Contenido</a:t>
            </a:r>
            <a:r>
              <a:rPr lang="en-GB" altLang="en-US" sz="2800" dirty="0" smtClean="0">
                <a:solidFill>
                  <a:srgbClr val="F56F0B"/>
                </a:solidFill>
              </a:rPr>
              <a:t> </a:t>
            </a:r>
            <a:r>
              <a:rPr lang="en-GB" altLang="en-US" sz="2800" dirty="0" err="1" smtClean="0">
                <a:solidFill>
                  <a:srgbClr val="F56F0B"/>
                </a:solidFill>
              </a:rPr>
              <a:t>Directiva</a:t>
            </a:r>
            <a:r>
              <a:rPr lang="en-GB" altLang="en-US" dirty="0">
                <a:solidFill>
                  <a:srgbClr val="F56F0B"/>
                </a:solidFill>
              </a:rPr>
              <a:t/>
            </a:r>
            <a:br>
              <a:rPr lang="en-GB" altLang="en-US" dirty="0">
                <a:solidFill>
                  <a:srgbClr val="F56F0B"/>
                </a:solidFill>
              </a:rPr>
            </a:br>
            <a:endParaRPr lang="en-GB" dirty="0">
              <a:solidFill>
                <a:srgbClr val="F56F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363272" cy="446449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 b="1" dirty="0" err="1" smtClean="0"/>
              <a:t>Disposiciones</a:t>
            </a:r>
            <a:r>
              <a:rPr lang="en-GB" altLang="en-US" sz="2000" b="1" dirty="0" smtClean="0"/>
              <a:t> </a:t>
            </a:r>
            <a:r>
              <a:rPr lang="en-GB" altLang="en-US" sz="2000" b="1" dirty="0" err="1" smtClean="0"/>
              <a:t>generales</a:t>
            </a:r>
            <a:endParaRPr lang="en-GB" altLang="en-US" sz="2000" b="1" dirty="0" smtClean="0"/>
          </a:p>
          <a:p>
            <a:pPr marL="0" indent="0" eaLnBrk="1" hangingPunct="1">
              <a:buNone/>
            </a:pPr>
            <a:r>
              <a:rPr lang="en-GB" altLang="en-US" sz="2000" dirty="0"/>
              <a:t> </a:t>
            </a:r>
            <a:r>
              <a:rPr lang="en-GB" altLang="en-US" sz="2000" dirty="0" smtClean="0"/>
              <a:t>   </a:t>
            </a:r>
            <a:r>
              <a:rPr lang="en-GB" altLang="en-US" sz="1800" dirty="0" err="1"/>
              <a:t>Á</a:t>
            </a:r>
            <a:r>
              <a:rPr lang="en-GB" altLang="en-US" sz="1800" dirty="0" err="1" smtClean="0"/>
              <a:t>mbito</a:t>
            </a:r>
            <a:r>
              <a:rPr lang="en-GB" altLang="en-US" sz="1800" dirty="0" smtClean="0"/>
              <a:t> de </a:t>
            </a:r>
            <a:r>
              <a:rPr lang="en-GB" altLang="en-US" sz="1800" dirty="0" err="1" smtClean="0"/>
              <a:t>aplicación</a:t>
            </a:r>
            <a:r>
              <a:rPr lang="en-GB" altLang="en-US" sz="1800" dirty="0" smtClean="0"/>
              <a:t>, </a:t>
            </a:r>
            <a:r>
              <a:rPr lang="es-ES" altLang="en-US" sz="1800" dirty="0" smtClean="0">
                <a:solidFill>
                  <a:srgbClr val="00B050"/>
                </a:solidFill>
              </a:rPr>
              <a:t>definiciones</a:t>
            </a:r>
            <a:r>
              <a:rPr lang="en-GB" altLang="en-US" sz="1800" dirty="0" smtClean="0"/>
              <a:t>, </a:t>
            </a:r>
            <a:r>
              <a:rPr lang="en-GB" altLang="en-US" sz="1800" dirty="0" err="1" smtClean="0"/>
              <a:t>libre</a:t>
            </a:r>
            <a:r>
              <a:rPr lang="en-GB" altLang="en-US" sz="1800" dirty="0" smtClean="0"/>
              <a:t> </a:t>
            </a:r>
            <a:r>
              <a:rPr lang="es-ES" altLang="en-US" sz="1800" dirty="0" smtClean="0"/>
              <a:t>circulación</a:t>
            </a:r>
            <a:r>
              <a:rPr lang="en-GB" altLang="en-US" sz="1800" dirty="0" smtClean="0"/>
              <a:t>, </a:t>
            </a:r>
            <a:r>
              <a:rPr lang="en-GB" altLang="en-US" sz="1800" dirty="0" err="1" smtClean="0"/>
              <a:t>requisitos</a:t>
            </a:r>
            <a:endParaRPr lang="en-GB" altLang="en-US" sz="1800" dirty="0" smtClean="0"/>
          </a:p>
          <a:p>
            <a:pPr marL="0" indent="0" eaLnBrk="1" hangingPunct="1">
              <a:buNone/>
            </a:pPr>
            <a:r>
              <a:rPr lang="en-GB" altLang="en-US" sz="1800" dirty="0"/>
              <a:t> </a:t>
            </a:r>
            <a:r>
              <a:rPr lang="en-GB" altLang="en-US" sz="1800" dirty="0" smtClean="0"/>
              <a:t>   </a:t>
            </a:r>
            <a:r>
              <a:rPr lang="en-GB" altLang="en-US" sz="1800" dirty="0" err="1" smtClean="0"/>
              <a:t>esenciales</a:t>
            </a:r>
            <a:r>
              <a:rPr lang="en-GB" altLang="en-US" sz="1800" dirty="0" smtClean="0"/>
              <a:t> </a:t>
            </a:r>
          </a:p>
          <a:p>
            <a:pPr marL="0" indent="0" eaLnBrk="1" hangingPunct="1">
              <a:buNone/>
            </a:pPr>
            <a:endParaRPr lang="en-GB" altLang="en-US" sz="12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 b="1" dirty="0" err="1" smtClean="0">
                <a:solidFill>
                  <a:srgbClr val="00B050"/>
                </a:solidFill>
              </a:rPr>
              <a:t>Obligaciones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GB" altLang="en-US" sz="2000" b="1" dirty="0" err="1" smtClean="0">
                <a:solidFill>
                  <a:srgbClr val="00B050"/>
                </a:solidFill>
              </a:rPr>
              <a:t>agentes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 </a:t>
            </a:r>
            <a:r>
              <a:rPr lang="es-ES" altLang="en-US" sz="2000" b="1" dirty="0" smtClean="0">
                <a:solidFill>
                  <a:srgbClr val="00B050"/>
                </a:solidFill>
              </a:rPr>
              <a:t>económicos</a:t>
            </a:r>
          </a:p>
          <a:p>
            <a:pPr marL="0" indent="0" eaLnBrk="1" hangingPunct="1">
              <a:buNone/>
            </a:pPr>
            <a:endParaRPr lang="en-GB" altLang="en-US" sz="12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 b="1" dirty="0" err="1" smtClean="0"/>
              <a:t>Conformidad</a:t>
            </a:r>
            <a:r>
              <a:rPr lang="en-GB" altLang="en-US" sz="2000" b="1" dirty="0" smtClean="0"/>
              <a:t> </a:t>
            </a:r>
            <a:r>
              <a:rPr lang="en-GB" altLang="en-US" sz="2000" b="1" dirty="0" err="1" smtClean="0"/>
              <a:t>ascensores</a:t>
            </a:r>
            <a:r>
              <a:rPr lang="en-GB" altLang="en-US" sz="2000" b="1" dirty="0" smtClean="0"/>
              <a:t> y </a:t>
            </a:r>
            <a:r>
              <a:rPr lang="en-GB" altLang="en-US" sz="2000" b="1" dirty="0" err="1" smtClean="0"/>
              <a:t>componentes</a:t>
            </a:r>
            <a:r>
              <a:rPr lang="en-GB" altLang="en-US" sz="2000" b="1" dirty="0" smtClean="0"/>
              <a:t> de </a:t>
            </a:r>
            <a:r>
              <a:rPr lang="en-GB" altLang="en-US" sz="2000" b="1" dirty="0" err="1" smtClean="0"/>
              <a:t>seguridad</a:t>
            </a:r>
            <a:endParaRPr lang="en-GB" altLang="en-US" sz="2000" b="1" dirty="0" smtClean="0"/>
          </a:p>
          <a:p>
            <a:pPr marL="0" indent="0" eaLnBrk="1" hangingPunct="1">
              <a:buNone/>
            </a:pPr>
            <a:r>
              <a:rPr lang="en-GB" altLang="en-US" sz="2000" dirty="0"/>
              <a:t> </a:t>
            </a:r>
            <a:r>
              <a:rPr lang="en-GB" altLang="en-US" sz="2000" dirty="0" smtClean="0"/>
              <a:t>   </a:t>
            </a:r>
            <a:r>
              <a:rPr lang="en-GB" altLang="en-US" sz="1800" dirty="0" err="1" smtClean="0"/>
              <a:t>normas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armonizadas</a:t>
            </a:r>
            <a:r>
              <a:rPr lang="en-GB" altLang="en-US" sz="1800" dirty="0" smtClean="0"/>
              <a:t>, </a:t>
            </a:r>
            <a:r>
              <a:rPr lang="en-GB" altLang="en-US" sz="1800" dirty="0" err="1" smtClean="0"/>
              <a:t>procedimientos</a:t>
            </a:r>
            <a:r>
              <a:rPr lang="en-GB" altLang="en-US" sz="1800" dirty="0" smtClean="0"/>
              <a:t> de </a:t>
            </a:r>
            <a:r>
              <a:rPr lang="en-GB" altLang="en-US" sz="1800" dirty="0" err="1" smtClean="0"/>
              <a:t>conformidad</a:t>
            </a:r>
            <a:r>
              <a:rPr lang="en-GB" altLang="en-US" sz="1800" dirty="0" smtClean="0"/>
              <a:t>, </a:t>
            </a:r>
            <a:r>
              <a:rPr lang="en-GB" altLang="en-US" sz="1800" dirty="0" err="1" smtClean="0"/>
              <a:t>marcado</a:t>
            </a:r>
            <a:r>
              <a:rPr lang="en-GB" altLang="en-US" sz="1800" dirty="0" smtClean="0"/>
              <a:t> CE</a:t>
            </a:r>
          </a:p>
          <a:p>
            <a:pPr marL="0" indent="0" eaLnBrk="1" hangingPunct="1">
              <a:buNone/>
            </a:pPr>
            <a:endParaRPr lang="en-GB" altLang="en-US" sz="12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 b="1" dirty="0" err="1" smtClean="0"/>
              <a:t>Notificación</a:t>
            </a:r>
            <a:r>
              <a:rPr lang="en-GB" altLang="en-US" sz="2000" b="1" dirty="0" smtClean="0"/>
              <a:t> </a:t>
            </a:r>
            <a:r>
              <a:rPr lang="en-GB" altLang="en-US" sz="2000" b="1" dirty="0" err="1" smtClean="0"/>
              <a:t>organismos</a:t>
            </a:r>
            <a:r>
              <a:rPr lang="en-GB" altLang="en-US" sz="2000" b="1" dirty="0" smtClean="0"/>
              <a:t> de </a:t>
            </a:r>
            <a:r>
              <a:rPr lang="en-GB" altLang="en-US" sz="2000" b="1" dirty="0" err="1" smtClean="0"/>
              <a:t>evaluación</a:t>
            </a:r>
            <a:r>
              <a:rPr lang="en-GB" altLang="en-US" sz="2000" b="1" dirty="0" smtClean="0"/>
              <a:t> de </a:t>
            </a:r>
            <a:r>
              <a:rPr lang="en-GB" altLang="en-US" sz="2000" b="1" dirty="0" err="1" smtClean="0"/>
              <a:t>conformidad</a:t>
            </a:r>
            <a:endParaRPr lang="en-GB" altLang="en-US" sz="2000" b="1" dirty="0" smtClean="0"/>
          </a:p>
          <a:p>
            <a:pPr marL="0" indent="0" eaLnBrk="1" hangingPunct="1">
              <a:buNone/>
            </a:pPr>
            <a:endParaRPr lang="en-GB" altLang="en-US" sz="12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 b="1" dirty="0" err="1">
                <a:solidFill>
                  <a:srgbClr val="00B050"/>
                </a:solidFill>
              </a:rPr>
              <a:t>Vigilancia</a:t>
            </a:r>
            <a:r>
              <a:rPr lang="en-GB" altLang="en-US" sz="2000" b="1" dirty="0">
                <a:solidFill>
                  <a:srgbClr val="00B050"/>
                </a:solidFill>
              </a:rPr>
              <a:t> del </a:t>
            </a:r>
            <a:r>
              <a:rPr lang="en-GB" altLang="en-US" sz="2000" b="1" dirty="0" err="1">
                <a:solidFill>
                  <a:srgbClr val="00B050"/>
                </a:solidFill>
              </a:rPr>
              <a:t>mercado</a:t>
            </a:r>
            <a:endParaRPr lang="en-GB" altLang="en-US" sz="2000" b="1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endParaRPr lang="en-GB" altLang="en-US" sz="1200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 b="1" dirty="0" err="1" smtClean="0">
                <a:solidFill>
                  <a:srgbClr val="00B050"/>
                </a:solidFill>
              </a:rPr>
              <a:t>Comité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, </a:t>
            </a:r>
            <a:r>
              <a:rPr lang="en-GB" altLang="en-US" sz="2000" b="1" dirty="0" err="1" smtClean="0">
                <a:solidFill>
                  <a:srgbClr val="00B050"/>
                </a:solidFill>
              </a:rPr>
              <a:t>sanciones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 y </a:t>
            </a:r>
            <a:r>
              <a:rPr lang="en-GB" altLang="en-US" sz="2000" b="1" dirty="0" err="1" smtClean="0">
                <a:solidFill>
                  <a:srgbClr val="00B050"/>
                </a:solidFill>
              </a:rPr>
              <a:t>disposiciones</a:t>
            </a:r>
            <a:r>
              <a:rPr lang="en-GB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GB" altLang="en-US" sz="2000" b="1" dirty="0" err="1" smtClean="0">
                <a:solidFill>
                  <a:srgbClr val="00B050"/>
                </a:solidFill>
              </a:rPr>
              <a:t>tran</a:t>
            </a:r>
            <a:r>
              <a:rPr lang="en-GB" altLang="en-US" sz="2000" b="1" dirty="0" err="1">
                <a:solidFill>
                  <a:srgbClr val="00B050"/>
                </a:solidFill>
              </a:rPr>
              <a:t>sitorias</a:t>
            </a:r>
            <a:r>
              <a:rPr lang="en-GB" altLang="en-US" sz="2000" b="1" dirty="0">
                <a:solidFill>
                  <a:srgbClr val="00B050"/>
                </a:solidFill>
              </a:rPr>
              <a:t> </a:t>
            </a:r>
            <a:r>
              <a:rPr lang="en-GB" altLang="en-US" sz="2000" b="1" dirty="0" smtClean="0"/>
              <a:t> </a:t>
            </a:r>
          </a:p>
          <a:p>
            <a:pPr marL="0" indent="0" eaLnBrk="1" hangingPunct="1">
              <a:buNone/>
            </a:pPr>
            <a:r>
              <a:rPr lang="en-GB" altLang="en-US" sz="2000" dirty="0" smtClean="0"/>
              <a:t> </a:t>
            </a:r>
          </a:p>
          <a:p>
            <a:pPr marL="0" indent="0" eaLnBrk="1" hangingPunct="1">
              <a:buNone/>
            </a:pPr>
            <a:r>
              <a:rPr lang="en-GB" altLang="en-US" sz="2000" dirty="0" smtClean="0"/>
              <a:t> 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altLang="en-US" dirty="0" smtClean="0"/>
              <a:t>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16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988319"/>
            <a:ext cx="8229600" cy="576585"/>
          </a:xfrm>
        </p:spPr>
        <p:txBody>
          <a:bodyPr/>
          <a:lstStyle/>
          <a:p>
            <a:pPr algn="ctr"/>
            <a:r>
              <a:rPr lang="fr-FR" sz="2800" dirty="0" err="1">
                <a:solidFill>
                  <a:srgbClr val="F56F0B"/>
                </a:solidFill>
              </a:rPr>
              <a:t>Elementos</a:t>
            </a:r>
            <a:r>
              <a:rPr lang="fr-FR" sz="2800" dirty="0">
                <a:solidFill>
                  <a:srgbClr val="F56F0B"/>
                </a:solidFill>
              </a:rPr>
              <a:t> </a:t>
            </a:r>
            <a:r>
              <a:rPr lang="fr-FR" sz="2800" dirty="0" smtClean="0">
                <a:solidFill>
                  <a:srgbClr val="F56F0B"/>
                </a:solidFill>
              </a:rPr>
              <a:t>que no </a:t>
            </a:r>
            <a:r>
              <a:rPr lang="fr-FR" sz="2800" dirty="0" err="1" smtClean="0">
                <a:solidFill>
                  <a:srgbClr val="F56F0B"/>
                </a:solidFill>
              </a:rPr>
              <a:t>cambian</a:t>
            </a:r>
            <a:r>
              <a:rPr lang="fr-FR" sz="2800" dirty="0" smtClean="0">
                <a:solidFill>
                  <a:srgbClr val="F56F0B"/>
                </a:solidFill>
              </a:rPr>
              <a:t>  </a:t>
            </a: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63564"/>
            <a:ext cx="8507288" cy="3345756"/>
          </a:xfrm>
        </p:spPr>
        <p:txBody>
          <a:bodyPr/>
          <a:lstStyle/>
          <a:p>
            <a:r>
              <a:rPr lang="fr-FR" b="1" dirty="0" err="1" smtClean="0"/>
              <a:t>Ámbito</a:t>
            </a:r>
            <a:r>
              <a:rPr lang="fr-FR" b="1" dirty="0" smtClean="0"/>
              <a:t> de </a:t>
            </a:r>
            <a:r>
              <a:rPr lang="fr-FR" b="1" dirty="0" err="1" smtClean="0"/>
              <a:t>aplicación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err="1" smtClean="0"/>
              <a:t>Requisitos</a:t>
            </a:r>
            <a:r>
              <a:rPr lang="fr-FR" b="1" dirty="0" smtClean="0"/>
              <a:t> </a:t>
            </a:r>
            <a:r>
              <a:rPr lang="fr-FR" b="1" dirty="0" err="1" smtClean="0"/>
              <a:t>esenciales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err="1" smtClean="0"/>
              <a:t>Procedimientos</a:t>
            </a:r>
            <a:r>
              <a:rPr lang="fr-FR" b="1" dirty="0" smtClean="0"/>
              <a:t> de </a:t>
            </a:r>
            <a:r>
              <a:rPr lang="fr-FR" b="1" dirty="0" err="1" smtClean="0"/>
              <a:t>evaluación</a:t>
            </a:r>
            <a:r>
              <a:rPr lang="fr-FR" b="1" dirty="0" smtClean="0"/>
              <a:t> de </a:t>
            </a:r>
            <a:r>
              <a:rPr lang="fr-FR" b="1" dirty="0" err="1" smtClean="0"/>
              <a:t>conformidad</a:t>
            </a:r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3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648593"/>
          </a:xfrm>
        </p:spPr>
        <p:txBody>
          <a:bodyPr/>
          <a:lstStyle/>
          <a:p>
            <a:pPr marL="0" indent="0" algn="ctr"/>
            <a:r>
              <a:rPr lang="en-GB" sz="2800" dirty="0" err="1" smtClean="0">
                <a:solidFill>
                  <a:srgbClr val="F56F0B"/>
                </a:solidFill>
              </a:rPr>
              <a:t>Elementos</a:t>
            </a:r>
            <a:r>
              <a:rPr lang="en-GB" sz="2800" dirty="0" smtClean="0">
                <a:solidFill>
                  <a:srgbClr val="F56F0B"/>
                </a:solidFill>
              </a:rPr>
              <a:t> </a:t>
            </a:r>
            <a:r>
              <a:rPr lang="en-GB" sz="2800" dirty="0" err="1" smtClean="0">
                <a:solidFill>
                  <a:srgbClr val="F56F0B"/>
                </a:solidFill>
              </a:rPr>
              <a:t>nuevos</a:t>
            </a:r>
            <a:r>
              <a:rPr lang="en-GB" sz="2800" dirty="0" smtClean="0">
                <a:solidFill>
                  <a:srgbClr val="F56F0B"/>
                </a:solidFill>
              </a:rPr>
              <a:t>  </a:t>
            </a:r>
            <a:endParaRPr lang="en-GB" sz="2800" dirty="0">
              <a:solidFill>
                <a:srgbClr val="F56F0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6424"/>
          </a:xfrm>
        </p:spPr>
        <p:txBody>
          <a:bodyPr/>
          <a:lstStyle/>
          <a:p>
            <a:pPr eaLnBrk="1" hangingPunct="1"/>
            <a:r>
              <a:rPr lang="en-GB" altLang="en-US" b="1" dirty="0" err="1" smtClean="0"/>
              <a:t>Más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definiciones</a:t>
            </a:r>
            <a:endParaRPr lang="en-GB" altLang="en-US" b="1" dirty="0" smtClean="0"/>
          </a:p>
          <a:p>
            <a:pPr marL="0" indent="0" eaLnBrk="1" hangingPunct="1">
              <a:buNone/>
            </a:pPr>
            <a:endParaRPr lang="en-GB" altLang="en-US" b="1" dirty="0" smtClean="0"/>
          </a:p>
          <a:p>
            <a:pPr eaLnBrk="1" hangingPunct="1"/>
            <a:r>
              <a:rPr lang="en-GB" altLang="en-US" b="1" dirty="0" err="1" smtClean="0"/>
              <a:t>Obligaciones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agentes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económicos</a:t>
            </a:r>
            <a:r>
              <a:rPr lang="en-GB" altLang="en-US" b="1" dirty="0" smtClean="0"/>
              <a:t> </a:t>
            </a:r>
          </a:p>
          <a:p>
            <a:pPr marL="0" indent="0" eaLnBrk="1" hangingPunct="1">
              <a:buNone/>
            </a:pPr>
            <a:endParaRPr lang="en-GB" altLang="en-US" b="1" dirty="0" smtClean="0"/>
          </a:p>
          <a:p>
            <a:pPr eaLnBrk="1" hangingPunct="1"/>
            <a:r>
              <a:rPr lang="en-GB" altLang="en-US" b="1" dirty="0" err="1" smtClean="0"/>
              <a:t>Nuevos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requisitos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autoridades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notificantes</a:t>
            </a:r>
            <a:r>
              <a:rPr lang="en-GB" altLang="en-US" b="1" dirty="0" smtClean="0"/>
              <a:t> y  </a:t>
            </a:r>
            <a:r>
              <a:rPr lang="en-GB" altLang="en-US" b="1" dirty="0" err="1" smtClean="0"/>
              <a:t>organismos</a:t>
            </a:r>
            <a:r>
              <a:rPr lang="en-GB" altLang="en-US" b="1" dirty="0" smtClean="0"/>
              <a:t> </a:t>
            </a:r>
            <a:r>
              <a:rPr lang="en-GB" altLang="en-US" b="1" dirty="0" err="1" smtClean="0"/>
              <a:t>notificados</a:t>
            </a:r>
            <a:r>
              <a:rPr lang="en-GB" altLang="en-US" b="1" dirty="0" smtClean="0"/>
              <a:t> </a:t>
            </a:r>
          </a:p>
          <a:p>
            <a:pPr marL="0" indent="0" eaLnBrk="1" hangingPunct="1">
              <a:buNone/>
            </a:pPr>
            <a:endParaRPr lang="en-GB" altLang="en-US" b="1" dirty="0" smtClean="0"/>
          </a:p>
          <a:p>
            <a:pPr eaLnBrk="1" hangingPunct="1"/>
            <a:r>
              <a:rPr lang="en-GB" altLang="en-US" b="1" dirty="0" err="1" smtClean="0"/>
              <a:t>Vigilancia</a:t>
            </a:r>
            <a:r>
              <a:rPr lang="en-GB" altLang="en-US" b="1" dirty="0" smtClean="0"/>
              <a:t> del </a:t>
            </a:r>
            <a:r>
              <a:rPr lang="en-GB" altLang="en-US" b="1" dirty="0" err="1" smtClean="0"/>
              <a:t>mercado</a:t>
            </a:r>
            <a:r>
              <a:rPr lang="en-GB" altLang="en-US" b="1" dirty="0" smtClean="0"/>
              <a:t> </a:t>
            </a:r>
          </a:p>
          <a:p>
            <a:pPr marL="0" indent="0" eaLnBrk="1" hangingPunct="1">
              <a:buNone/>
            </a:pPr>
            <a:r>
              <a:rPr lang="en-GB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2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864096"/>
          </a:xfrm>
        </p:spPr>
        <p:txBody>
          <a:bodyPr/>
          <a:lstStyle/>
          <a:p>
            <a:pPr algn="ctr"/>
            <a:r>
              <a:rPr lang="es-ES" sz="2800" dirty="0" smtClean="0">
                <a:solidFill>
                  <a:srgbClr val="F56F0B"/>
                </a:solidFill>
              </a:rPr>
              <a:t>Definiciones </a:t>
            </a:r>
            <a:endParaRPr lang="es-ES" sz="2800" dirty="0">
              <a:solidFill>
                <a:srgbClr val="F56F0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"Importadas" del </a:t>
            </a:r>
          </a:p>
          <a:p>
            <a:pPr marL="0" indent="0">
              <a:buNone/>
            </a:pPr>
            <a:endParaRPr lang="es-ES" sz="1600" dirty="0" smtClean="0"/>
          </a:p>
          <a:p>
            <a:r>
              <a:rPr lang="es-ES" b="1" dirty="0">
                <a:solidFill>
                  <a:srgbClr val="F56F0B"/>
                </a:solidFill>
              </a:rPr>
              <a:t>Nuevo marco legislativo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Ej. fabricante, representante autorizado,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importador, distribuidor, acreditación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>
                <a:solidFill>
                  <a:srgbClr val="F56F0B"/>
                </a:solidFill>
              </a:rPr>
              <a:t>Reglamento UE no 1025/2012 </a:t>
            </a:r>
            <a:r>
              <a:rPr lang="es-ES_tradnl" b="1" dirty="0">
                <a:solidFill>
                  <a:srgbClr val="F56F0B"/>
                </a:solidFill>
              </a:rPr>
              <a:t>sobre la normalización europea </a:t>
            </a:r>
            <a:r>
              <a:rPr lang="es-ES" b="1" dirty="0">
                <a:solidFill>
                  <a:srgbClr val="F56F0B"/>
                </a:solidFill>
              </a:rPr>
              <a:t> </a:t>
            </a:r>
            <a:endParaRPr lang="es-ES" b="1" dirty="0" smtClean="0">
              <a:solidFill>
                <a:srgbClr val="F56F0B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F56F0B"/>
                </a:solidFill>
              </a:rPr>
              <a:t> </a:t>
            </a:r>
            <a:r>
              <a:rPr lang="es-ES" b="1" dirty="0" smtClean="0">
                <a:solidFill>
                  <a:srgbClr val="F56F0B"/>
                </a:solidFill>
              </a:rPr>
              <a:t>  </a:t>
            </a:r>
            <a:r>
              <a:rPr lang="es-ES" dirty="0" smtClean="0"/>
              <a:t>Norma </a:t>
            </a:r>
            <a:r>
              <a:rPr lang="es-ES" dirty="0"/>
              <a:t>armonizada  </a:t>
            </a:r>
          </a:p>
        </p:txBody>
      </p:sp>
    </p:spTree>
    <p:extLst>
      <p:ext uri="{BB962C8B-B14F-4D97-AF65-F5344CB8AC3E}">
        <p14:creationId xmlns:p14="http://schemas.microsoft.com/office/powerpoint/2010/main" val="18362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628800"/>
            <a:ext cx="8229600" cy="72008"/>
          </a:xfrm>
        </p:spPr>
        <p:txBody>
          <a:bodyPr/>
          <a:lstStyle/>
          <a:p>
            <a:pPr algn="ctr"/>
            <a:r>
              <a:rPr lang="en-GB" altLang="en-US" sz="2400" dirty="0" err="1">
                <a:solidFill>
                  <a:srgbClr val="F56F0B"/>
                </a:solidFill>
              </a:rPr>
              <a:t>Obligaciones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agentes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 err="1">
                <a:solidFill>
                  <a:srgbClr val="F56F0B"/>
                </a:solidFill>
              </a:rPr>
              <a:t>económicos</a:t>
            </a:r>
            <a:r>
              <a:rPr lang="en-GB" altLang="en-US" sz="2400" dirty="0">
                <a:solidFill>
                  <a:srgbClr val="F56F0B"/>
                </a:solidFill>
              </a:rPr>
              <a:t> 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endParaRPr lang="es-E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464496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Instalador</a:t>
            </a:r>
          </a:p>
          <a:p>
            <a:pPr marL="0" indent="0">
              <a:buNone/>
            </a:pPr>
            <a:endParaRPr lang="es-ES" sz="800" b="1" dirty="0" smtClean="0">
              <a:solidFill>
                <a:srgbClr val="00B050"/>
              </a:solidFill>
            </a:endParaRPr>
          </a:p>
          <a:p>
            <a:r>
              <a:rPr lang="es-ES" sz="1600" dirty="0" smtClean="0"/>
              <a:t>Ascensor diseñado, fabricado, instalado </a:t>
            </a:r>
            <a:r>
              <a:rPr lang="es-ES" sz="1600" dirty="0"/>
              <a:t>y </a:t>
            </a:r>
            <a:r>
              <a:rPr lang="es-ES" sz="1600" dirty="0" smtClean="0"/>
              <a:t>sometido </a:t>
            </a:r>
            <a:r>
              <a:rPr lang="es-ES" sz="1600" dirty="0"/>
              <a:t>a ensayo de conformidad con los requisitos esenciales de salud y </a:t>
            </a:r>
            <a:r>
              <a:rPr lang="es-ES" sz="1600" dirty="0" smtClean="0"/>
              <a:t>seguridad (Anexo I) </a:t>
            </a:r>
          </a:p>
          <a:p>
            <a:pPr marL="0" indent="0">
              <a:buNone/>
            </a:pPr>
            <a:endParaRPr lang="es-ES" sz="600" dirty="0" smtClean="0"/>
          </a:p>
          <a:p>
            <a:r>
              <a:rPr lang="es-ES" sz="1600" dirty="0"/>
              <a:t>Elabora documentación </a:t>
            </a:r>
            <a:r>
              <a:rPr lang="es-ES" sz="1600" dirty="0" smtClean="0"/>
              <a:t>técnica y declaración UE de conformidad</a:t>
            </a:r>
          </a:p>
          <a:p>
            <a:pPr marL="0" indent="0">
              <a:buNone/>
            </a:pPr>
            <a:endParaRPr lang="es-ES" sz="600" dirty="0" smtClean="0"/>
          </a:p>
          <a:p>
            <a:r>
              <a:rPr lang="es-ES" sz="1600" dirty="0" smtClean="0"/>
              <a:t>Lleva a cabo o vela por que se lleve a cabo el correspondiente procedimiento de evaluación de la conformidad </a:t>
            </a:r>
          </a:p>
          <a:p>
            <a:pPr marL="0" indent="0">
              <a:buNone/>
            </a:pPr>
            <a:endParaRPr lang="es-ES" sz="600" dirty="0" smtClean="0"/>
          </a:p>
          <a:p>
            <a:r>
              <a:rPr lang="es-ES" sz="1600" dirty="0" smtClean="0"/>
              <a:t>Coloca el marcado CE</a:t>
            </a:r>
          </a:p>
          <a:p>
            <a:endParaRPr lang="es-ES" sz="600" dirty="0" smtClean="0"/>
          </a:p>
          <a:p>
            <a:r>
              <a:rPr lang="es-ES" sz="1600" dirty="0" smtClean="0"/>
              <a:t>Conserva la documentación técnica y la </a:t>
            </a:r>
            <a:r>
              <a:rPr lang="es-ES" sz="1600" dirty="0"/>
              <a:t>declaración </a:t>
            </a:r>
            <a:r>
              <a:rPr lang="es-ES" sz="1600" dirty="0" smtClean="0"/>
              <a:t>UE de conformidad durante 10 años después introducción del ascensor en el mercado  </a:t>
            </a:r>
          </a:p>
          <a:p>
            <a:pPr marL="0" indent="0">
              <a:buNone/>
            </a:pPr>
            <a:endParaRPr lang="es-ES" sz="600" dirty="0" smtClean="0"/>
          </a:p>
          <a:p>
            <a:r>
              <a:rPr lang="es-ES" sz="1600" b="1" dirty="0" smtClean="0"/>
              <a:t>Mantiene un registro de las reclamaciones y ascensores no conformes</a:t>
            </a:r>
          </a:p>
          <a:p>
            <a:endParaRPr lang="es-ES" sz="600" dirty="0" smtClean="0"/>
          </a:p>
          <a:p>
            <a:r>
              <a:rPr lang="es-ES" sz="1600" dirty="0" smtClean="0"/>
              <a:t>Garantiza en ascensores número de tipo, lote o serie u otro elemento de identificación   </a:t>
            </a:r>
          </a:p>
          <a:p>
            <a:endParaRPr lang="es-ES" sz="600" dirty="0" smtClean="0"/>
          </a:p>
          <a:p>
            <a:r>
              <a:rPr lang="es-ES" sz="1600" dirty="0" smtClean="0"/>
              <a:t>Indica en el ascensor nombre, nombre comercial registrado o marca registrada y su dirección postal de contacto </a:t>
            </a:r>
          </a:p>
          <a:p>
            <a:endParaRPr lang="es-ES" sz="2000" dirty="0"/>
          </a:p>
          <a:p>
            <a:pPr marL="0" indent="0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endParaRPr lang="es-E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75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1019</Words>
  <Application>Microsoft Office PowerPoint</Application>
  <PresentationFormat>On-screen Show (4:3)</PresentationFormat>
  <Paragraphs>222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 Directiva de ascensores y componentes de seguridad para ascensores 2014/33/UE  </vt:lpstr>
      <vt:lpstr>       Directiva 2014/33/UE</vt:lpstr>
      <vt:lpstr>Nuevo marco legislativo </vt:lpstr>
      <vt:lpstr>Nuevo marco legislativo </vt:lpstr>
      <vt:lpstr> Contenido Directiva </vt:lpstr>
      <vt:lpstr>Elementos que no cambian   </vt:lpstr>
      <vt:lpstr>Elementos nuevos  </vt:lpstr>
      <vt:lpstr>Definiciones </vt:lpstr>
      <vt:lpstr>Obligaciones agentes económicos  </vt:lpstr>
      <vt:lpstr>Obligaciones agentes económicos</vt:lpstr>
      <vt:lpstr>Obligaciones agentes económicos</vt:lpstr>
      <vt:lpstr>Obligaciones agentes económicos</vt:lpstr>
      <vt:lpstr>Obligaciones agentes económicos</vt:lpstr>
      <vt:lpstr>Obligaciones agentes económicos</vt:lpstr>
      <vt:lpstr>Trazabilidad </vt:lpstr>
      <vt:lpstr>Autoridades notificantes y organismos notificados </vt:lpstr>
      <vt:lpstr>Vigilancia del mercado  </vt:lpstr>
      <vt:lpstr>Actores Directiva </vt:lpstr>
      <vt:lpstr>Documentos relacionados    </vt:lpstr>
      <vt:lpstr>Información adicional 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Lifts - Cyprus</dc:title>
  <dc:creator>COMM/GROW/C3</dc:creator>
  <cp:lastModifiedBy>piedrma</cp:lastModifiedBy>
  <cp:revision>273</cp:revision>
  <cp:lastPrinted>2016-09-19T18:08:56Z</cp:lastPrinted>
  <dcterms:created xsi:type="dcterms:W3CDTF">2011-10-28T10:25:18Z</dcterms:created>
  <dcterms:modified xsi:type="dcterms:W3CDTF">2016-09-19T18:24:33Z</dcterms:modified>
</cp:coreProperties>
</file>